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722" r:id="rId2"/>
  </p:sldMasterIdLst>
  <p:sldIdLst>
    <p:sldId id="256" r:id="rId3"/>
    <p:sldId id="306" r:id="rId4"/>
    <p:sldId id="326" r:id="rId5"/>
    <p:sldId id="327" r:id="rId6"/>
    <p:sldId id="324" r:id="rId7"/>
    <p:sldId id="285" r:id="rId8"/>
    <p:sldId id="320" r:id="rId9"/>
    <p:sldId id="322" r:id="rId10"/>
    <p:sldId id="323" r:id="rId11"/>
    <p:sldId id="321" r:id="rId12"/>
    <p:sldId id="307" r:id="rId13"/>
    <p:sldId id="313" r:id="rId14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00"/>
    <a:srgbClr val="FFFFFF"/>
    <a:srgbClr val="AB1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>
      <p:cViewPr varScale="1">
        <p:scale>
          <a:sx n="86" d="100"/>
          <a:sy n="86" d="100"/>
        </p:scale>
        <p:origin x="138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805FE-2733-1C44-BE95-BAED125FB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9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62ED0-CF16-8C41-BEF1-DF60AB9497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0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480F0-8584-0A4A-85F5-444A2B8A17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95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05FE-2733-1C44-BE95-BAED125FB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2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224D-A435-0D4C-B6FA-649E0F458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6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BC89-E7FB-8844-9C32-02C6F5E7D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21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6B143-A6F4-5445-9247-7C6F83EF87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12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5BDB-ED15-E047-94D5-082A801D1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94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E772-C934-234B-AF2D-47762AF32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47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B79F-694F-3546-814E-D0973F5AC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09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EBDA-B53D-5542-A888-C1EB3E67A7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7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4224D-A435-0D4C-B6FA-649E0F458F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89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D2C6-B58E-5C48-A781-85680F5FC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6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2ED0-CF16-8C41-BEF1-DF60AB949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62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80F0-8584-0A4A-85F5-444A2B8A17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0BC89-E7FB-8844-9C32-02C6F5E7D0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6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6B143-A6F4-5445-9247-7C6F83EF87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9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C5BDB-ED15-E047-94D5-082A801D1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4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9E772-C934-234B-AF2D-47762AF320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2B79F-694F-3546-814E-D0973F5AC6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0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FEBDA-B53D-5542-A888-C1EB3E67A7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AD2C6-B58E-5C48-A781-85680F5FC3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5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E41E8B-F451-894D-BBE7-E7C94B1B48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41E8B-F451-894D-BBE7-E7C94B1B48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9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04751" y="5871174"/>
            <a:ext cx="2734499" cy="64197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0767" y="2996952"/>
            <a:ext cx="8822466" cy="76366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0784" y="2955591"/>
            <a:ext cx="8882432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production d’énergie électrique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4462" y="5838218"/>
            <a:ext cx="215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dirty="0">
                <a:solidFill>
                  <a:srgbClr val="00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Énergie 2</a:t>
            </a:r>
            <a:endParaRPr lang="en-US" dirty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835568" y="4826907"/>
            <a:ext cx="3096344" cy="41808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8435" y="1684258"/>
            <a:ext cx="2569389" cy="95265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61" y="365127"/>
            <a:ext cx="8695878" cy="75961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D’autres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moyens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faire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circuler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électrons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énergisés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435" y="1634223"/>
            <a:ext cx="39656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cellules photovoltaïques où les électrons dans le silicium (un semi-conducteur) sont excités et forcés à circuler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4725144"/>
            <a:ext cx="5301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réactions chimiques où les électrons d’une réaction chimique accumulent dans une région et sont forcés à circuler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35" y="1684259"/>
            <a:ext cx="4886325" cy="2762250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49" y="4570412"/>
            <a:ext cx="2534203" cy="1900652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96889" y="6512540"/>
            <a:ext cx="315572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bus électrique à Shanghai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00295" y="4496545"/>
            <a:ext cx="872556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46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3" grpId="0"/>
      <p:bldP spid="10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047903" y="3561465"/>
            <a:ext cx="4052243" cy="165659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0" y="2887064"/>
            <a:ext cx="1953089" cy="38193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520" y="3891750"/>
            <a:ext cx="3992833" cy="129990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9579" y="3849206"/>
            <a:ext cx="40567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ressource qui est détruite lors de son utilisation et/ou qui se renouvelle plus lentement que la vitesse avec laquelle on l'utilise.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96" y="3284984"/>
            <a:ext cx="2664296" cy="37973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Quel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meilleur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moyen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produire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électrique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078" name="Picture 6" descr="https://upload.wikimedia.org/wikipedia/commons/thumb/a/ab/ThreeGorgesDam-China2009.jpg/300px-ThreeGorgesDam-China2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515" y="5280868"/>
            <a:ext cx="2361018" cy="146383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upload.wikimedia.org/wikipedia/commons/thumb/3/34/Kernkraftwerk_Grafenrheinfeld_-_2013.jpg/220px-Kernkraftwerk_Grafenrheinfeld_-_2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86" y="5302222"/>
            <a:ext cx="2095500" cy="1466851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884828"/>
            <a:ext cx="8822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choix d'un système de production d'électricité dépend principalement de la disponibilité des ressources énergétiques. 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806515"/>
            <a:ext cx="8822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Certaines sources d’énergie sont renouvelables, d’autres sont non-renouvelables. 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3535682"/>
            <a:ext cx="413995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ressources qui n'est pas détruite lors de son utilisation et/ou qui possède la capacité de se renouveler naturellement au moins à la même vitesse qu'elle est utilisée.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Curved Connector 10"/>
          <p:cNvCxnSpPr>
            <a:stCxn id="5" idx="2"/>
            <a:endCxn id="13" idx="0"/>
          </p:cNvCxnSpPr>
          <p:nvPr/>
        </p:nvCxnSpPr>
        <p:spPr>
          <a:xfrm rot="16200000" flipH="1">
            <a:off x="1694276" y="3338089"/>
            <a:ext cx="227028" cy="880293"/>
          </a:xfrm>
          <a:prstGeom prst="curvedConnector3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9" idx="2"/>
            <a:endCxn id="14" idx="0"/>
          </p:cNvCxnSpPr>
          <p:nvPr/>
        </p:nvCxnSpPr>
        <p:spPr>
          <a:xfrm rot="16200000" flipH="1">
            <a:off x="6165053" y="2652493"/>
            <a:ext cx="292464" cy="1525480"/>
          </a:xfrm>
          <a:prstGeom prst="curved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71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3" grpId="0" animBg="1"/>
      <p:bldP spid="4" grpId="0"/>
      <p:bldP spid="5" grpId="0" animBg="1"/>
      <p:bldP spid="10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8448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95072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humains crée de l’énergie électrique utilisable en transformant d’autres types d’énergie en énergie électrique.</a:t>
            </a:r>
            <a:endParaRPr lang="en-CA" sz="27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80679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Souvent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c’est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avec la rotation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turbine.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449" y="2280810"/>
            <a:ext cx="68836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Combusiton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combustibles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fossiles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biomasse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thermique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électrique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449" y="2915421"/>
            <a:ext cx="56685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mouvement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d’eau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gravitationnelle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électrique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449" y="3550032"/>
            <a:ext cx="4968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mouvement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vent, </a:t>
            </a: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éolienne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électrique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449" y="4184643"/>
            <a:ext cx="64620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reaction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nucléaire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nucléaire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thermique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électrique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449" y="4819255"/>
            <a:ext cx="67986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L’energie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geothermique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geothermique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thermique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→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électrique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544713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D’autres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fois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c’est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avec des reactions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929" y="5859579"/>
            <a:ext cx="51860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panneaux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photovoltaïques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rayonnante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électrique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66451" y="5859579"/>
            <a:ext cx="36872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piles, </a:t>
            </a: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électrique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86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3" grpId="0"/>
      <p:bldP spid="35" grpId="0"/>
      <p:bldP spid="36" grpId="0"/>
      <p:bldP spid="37" grpId="0"/>
      <p:bldP spid="38" grpId="0"/>
      <p:bldP spid="40" grpId="0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5811671" y="4752006"/>
            <a:ext cx="2057162" cy="41549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131048" y="3285032"/>
            <a:ext cx="2520280" cy="41549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203056" y="3285032"/>
            <a:ext cx="23762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Énergie rayonnante  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29218" y="4752006"/>
            <a:ext cx="2520280" cy="41549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129218" y="3770007"/>
            <a:ext cx="2520280" cy="41549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129218" y="5239959"/>
            <a:ext cx="2520280" cy="41549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129218" y="4261007"/>
            <a:ext cx="2520280" cy="41549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129218" y="5727911"/>
            <a:ext cx="2520280" cy="41549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129218" y="6215862"/>
            <a:ext cx="2520280" cy="41549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652120" y="4752006"/>
            <a:ext cx="23762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Énergie électrique  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3332" y="1431226"/>
            <a:ext cx="4796168" cy="44209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623" y="949991"/>
            <a:ext cx="903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des transformations les plus importantes dans le monde moderne est la production d’énergie électrique.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56" y="365126"/>
            <a:ext cx="8964488" cy="71006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production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d’énergie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électrique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48" y="2796600"/>
            <a:ext cx="88027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y a plusieurs façons d’effectuer cette transformation.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42" y="1870136"/>
            <a:ext cx="9029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Puisqu’il est difficile d’utiliser la petite quantité d’énergie électrique naturelle, on doit la produire nous-mêmes.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48336" y="4752006"/>
            <a:ext cx="26820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Énergie géothermique  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48336" y="5239959"/>
            <a:ext cx="26820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Énergie thermique  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48336" y="3770007"/>
            <a:ext cx="26820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Énergie cinétique  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48336" y="4261007"/>
            <a:ext cx="26820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Énergie éolienne  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48336" y="5727911"/>
            <a:ext cx="26820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Énergie chimique  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48336" y="6215862"/>
            <a:ext cx="26820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Énergie nucléaire  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>
            <a:stCxn id="50" idx="3"/>
            <a:endCxn id="27" idx="1"/>
          </p:cNvCxnSpPr>
          <p:nvPr/>
        </p:nvCxnSpPr>
        <p:spPr>
          <a:xfrm>
            <a:off x="3651328" y="3492782"/>
            <a:ext cx="2160343" cy="1466974"/>
          </a:xfrm>
          <a:prstGeom prst="straightConnector1">
            <a:avLst/>
          </a:prstGeom>
          <a:ln>
            <a:solidFill>
              <a:srgbClr val="0033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1" idx="3"/>
            <a:endCxn id="27" idx="1"/>
          </p:cNvCxnSpPr>
          <p:nvPr/>
        </p:nvCxnSpPr>
        <p:spPr>
          <a:xfrm>
            <a:off x="3649498" y="3977757"/>
            <a:ext cx="2162173" cy="981999"/>
          </a:xfrm>
          <a:prstGeom prst="straightConnector1">
            <a:avLst/>
          </a:prstGeom>
          <a:ln>
            <a:solidFill>
              <a:srgbClr val="0033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3" idx="3"/>
            <a:endCxn id="27" idx="1"/>
          </p:cNvCxnSpPr>
          <p:nvPr/>
        </p:nvCxnSpPr>
        <p:spPr>
          <a:xfrm>
            <a:off x="3649498" y="4468757"/>
            <a:ext cx="2162173" cy="490999"/>
          </a:xfrm>
          <a:prstGeom prst="straightConnector1">
            <a:avLst/>
          </a:prstGeom>
          <a:ln>
            <a:solidFill>
              <a:srgbClr val="0033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6" idx="3"/>
            <a:endCxn id="27" idx="1"/>
          </p:cNvCxnSpPr>
          <p:nvPr/>
        </p:nvCxnSpPr>
        <p:spPr>
          <a:xfrm>
            <a:off x="3649498" y="4959756"/>
            <a:ext cx="2162173" cy="0"/>
          </a:xfrm>
          <a:prstGeom prst="straightConnector1">
            <a:avLst/>
          </a:prstGeom>
          <a:ln>
            <a:solidFill>
              <a:srgbClr val="0033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8" idx="3"/>
            <a:endCxn id="27" idx="1"/>
          </p:cNvCxnSpPr>
          <p:nvPr/>
        </p:nvCxnSpPr>
        <p:spPr>
          <a:xfrm flipV="1">
            <a:off x="3649498" y="4959756"/>
            <a:ext cx="2162173" cy="487953"/>
          </a:xfrm>
          <a:prstGeom prst="straightConnector1">
            <a:avLst/>
          </a:prstGeom>
          <a:ln>
            <a:solidFill>
              <a:srgbClr val="0033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5" idx="3"/>
            <a:endCxn id="27" idx="1"/>
          </p:cNvCxnSpPr>
          <p:nvPr/>
        </p:nvCxnSpPr>
        <p:spPr>
          <a:xfrm flipV="1">
            <a:off x="3649498" y="4959756"/>
            <a:ext cx="2162173" cy="975905"/>
          </a:xfrm>
          <a:prstGeom prst="straightConnector1">
            <a:avLst/>
          </a:prstGeom>
          <a:ln>
            <a:solidFill>
              <a:srgbClr val="0033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7" idx="3"/>
            <a:endCxn id="27" idx="1"/>
          </p:cNvCxnSpPr>
          <p:nvPr/>
        </p:nvCxnSpPr>
        <p:spPr>
          <a:xfrm flipV="1">
            <a:off x="3649498" y="4959756"/>
            <a:ext cx="2162173" cy="1463856"/>
          </a:xfrm>
          <a:prstGeom prst="straightConnector1">
            <a:avLst/>
          </a:prstGeom>
          <a:ln>
            <a:solidFill>
              <a:srgbClr val="0033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12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0" grpId="0" animBg="1"/>
      <p:bldP spid="41" grpId="0"/>
      <p:bldP spid="46" grpId="0" animBg="1"/>
      <p:bldP spid="51" grpId="0" animBg="1"/>
      <p:bldP spid="48" grpId="0" animBg="1"/>
      <p:bldP spid="53" grpId="0" animBg="1"/>
      <p:bldP spid="55" grpId="0" animBg="1"/>
      <p:bldP spid="57" grpId="0" animBg="1"/>
      <p:bldP spid="28" grpId="0"/>
      <p:bldP spid="39" grpId="0"/>
      <p:bldP spid="4" grpId="0"/>
      <p:bldP spid="47" grpId="0"/>
      <p:bldP spid="49" grpId="0"/>
      <p:bldP spid="52" grpId="0"/>
      <p:bldP spid="54" grpId="0"/>
      <p:bldP spid="56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211960" y="2982870"/>
            <a:ext cx="2114124" cy="442095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6158" y="2514734"/>
            <a:ext cx="903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conducteur est un matériel qui permet facilement le transfère d’ électrons, comme un fil en métal.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158" y="990288"/>
            <a:ext cx="903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termes simples, l’énergie électrique est la circulation d’électron énergisés à travers un conducteur.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56" y="365126"/>
            <a:ext cx="8964488" cy="710069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Qu’est-ce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c’est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électrique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33201" r="59894" b="45800"/>
          <a:stretch/>
        </p:blipFill>
        <p:spPr>
          <a:xfrm>
            <a:off x="4518225" y="3702123"/>
            <a:ext cx="2335683" cy="1080120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20601" r="42913" b="31800"/>
          <a:stretch/>
        </p:blipFill>
        <p:spPr>
          <a:xfrm>
            <a:off x="482339" y="3697432"/>
            <a:ext cx="3960440" cy="2448272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9" t="48239" r="44488" b="40200"/>
          <a:stretch/>
        </p:blipFill>
        <p:spPr>
          <a:xfrm flipH="1">
            <a:off x="7020272" y="3400120"/>
            <a:ext cx="1944216" cy="594625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2" name="Oval 11"/>
          <p:cNvSpPr/>
          <p:nvPr/>
        </p:nvSpPr>
        <p:spPr>
          <a:xfrm>
            <a:off x="7715726" y="3451848"/>
            <a:ext cx="553308" cy="553308"/>
          </a:xfrm>
          <a:prstGeom prst="ellipse">
            <a:avLst/>
          </a:prstGeom>
          <a:noFill/>
          <a:ln>
            <a:solidFill>
              <a:srgbClr val="0033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2" idx="0"/>
          </p:cNvCxnSpPr>
          <p:nvPr/>
        </p:nvCxnSpPr>
        <p:spPr>
          <a:xfrm flipH="1">
            <a:off x="6853908" y="3451848"/>
            <a:ext cx="1138472" cy="245584"/>
          </a:xfrm>
          <a:prstGeom prst="line">
            <a:avLst/>
          </a:prstGeom>
          <a:ln>
            <a:solidFill>
              <a:srgbClr val="0033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2" idx="4"/>
          </p:cNvCxnSpPr>
          <p:nvPr/>
        </p:nvCxnSpPr>
        <p:spPr>
          <a:xfrm flipH="1">
            <a:off x="6853908" y="4005156"/>
            <a:ext cx="1138472" cy="777087"/>
          </a:xfrm>
          <a:prstGeom prst="line">
            <a:avLst/>
          </a:prstGeom>
          <a:ln>
            <a:solidFill>
              <a:srgbClr val="0033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4819876" y="4053591"/>
            <a:ext cx="553308" cy="553308"/>
          </a:xfrm>
          <a:prstGeom prst="ellipse">
            <a:avLst/>
          </a:prstGeom>
          <a:noFill/>
          <a:ln>
            <a:solidFill>
              <a:srgbClr val="0033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>
            <a:stCxn id="63" idx="0"/>
          </p:cNvCxnSpPr>
          <p:nvPr/>
        </p:nvCxnSpPr>
        <p:spPr>
          <a:xfrm flipH="1" flipV="1">
            <a:off x="4442779" y="3697432"/>
            <a:ext cx="653751" cy="356159"/>
          </a:xfrm>
          <a:prstGeom prst="line">
            <a:avLst/>
          </a:prstGeom>
          <a:ln>
            <a:solidFill>
              <a:srgbClr val="0033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3" idx="4"/>
          </p:cNvCxnSpPr>
          <p:nvPr/>
        </p:nvCxnSpPr>
        <p:spPr>
          <a:xfrm flipH="1">
            <a:off x="4455278" y="4606899"/>
            <a:ext cx="641252" cy="1538805"/>
          </a:xfrm>
          <a:prstGeom prst="line">
            <a:avLst/>
          </a:prstGeom>
          <a:ln>
            <a:solidFill>
              <a:srgbClr val="0033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13" idx="3"/>
            <a:endCxn id="11" idx="0"/>
          </p:cNvCxnSpPr>
          <p:nvPr/>
        </p:nvCxnSpPr>
        <p:spPr>
          <a:xfrm>
            <a:off x="6326084" y="3203918"/>
            <a:ext cx="1666296" cy="196202"/>
          </a:xfrm>
          <a:prstGeom prst="curvedConnector2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915218" y="5330842"/>
            <a:ext cx="413902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y a plusieurs façons de faire circuler les électrons et de leur donner de l’énergie.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6158" y="1960261"/>
            <a:ext cx="92117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électrons circulent seulement s’ils sont dans un circuit fermé.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232666" y="6284947"/>
            <a:ext cx="10409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942073" y="6284949"/>
            <a:ext cx="10409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51480" y="6284948"/>
            <a:ext cx="10409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</a:p>
        </p:txBody>
      </p:sp>
      <p:cxnSp>
        <p:nvCxnSpPr>
          <p:cNvPr id="44" name="Straight Arrow Connector 43"/>
          <p:cNvCxnSpPr>
            <a:stCxn id="72" idx="0"/>
          </p:cNvCxnSpPr>
          <p:nvPr/>
        </p:nvCxnSpPr>
        <p:spPr>
          <a:xfrm flipV="1">
            <a:off x="1171966" y="5085184"/>
            <a:ext cx="346039" cy="119976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71" idx="0"/>
          </p:cNvCxnSpPr>
          <p:nvPr/>
        </p:nvCxnSpPr>
        <p:spPr>
          <a:xfrm flipV="1">
            <a:off x="2462559" y="5517232"/>
            <a:ext cx="53240" cy="7677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0" idx="0"/>
          </p:cNvCxnSpPr>
          <p:nvPr/>
        </p:nvCxnSpPr>
        <p:spPr>
          <a:xfrm flipH="1" flipV="1">
            <a:off x="3319256" y="5805264"/>
            <a:ext cx="433896" cy="479683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6" grpId="0"/>
      <p:bldP spid="12" grpId="0" animBg="1"/>
      <p:bldP spid="63" grpId="0" animBg="1"/>
      <p:bldP spid="67" grpId="0"/>
      <p:bldP spid="69" grpId="0"/>
      <p:bldP spid="70" grpId="0"/>
      <p:bldP spid="71" grpId="0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56" y="365126"/>
            <a:ext cx="8964488" cy="7100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video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électrique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Hydro - Québec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F4E0AE-44CB-4120-BF3D-29FF729E9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20" y="1265768"/>
            <a:ext cx="7812360" cy="5215453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2863655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6872" y="1196752"/>
            <a:ext cx="903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termes simples, les aimants placés près d’un conducteur et mis en mouvement peuvent provoquer le mouvement des électrons dans le conducteur et, donc, créer un courant électrique.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56" y="365126"/>
            <a:ext cx="8964488" cy="7100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est-ce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qu’une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turbine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produit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électrique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17802" r="39762" b="15000"/>
          <a:stretch/>
        </p:blipFill>
        <p:spPr>
          <a:xfrm>
            <a:off x="3995936" y="3036247"/>
            <a:ext cx="4896544" cy="3456384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3" t="20128" r="45272" b="16873"/>
          <a:stretch/>
        </p:blipFill>
        <p:spPr>
          <a:xfrm>
            <a:off x="539552" y="3144259"/>
            <a:ext cx="3024336" cy="3240361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160472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32131" y="1556792"/>
            <a:ext cx="3636705" cy="521468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rotation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turbine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133" y="1158677"/>
            <a:ext cx="54183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Souvent, pour produire de l’énergie électrique, on fait tourner une turbine.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847" y="2633837"/>
            <a:ext cx="51956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Ceci peut être accompli par de divers moyens, comme avec le mouvement de l’eau montré dans l’image ci-contre.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32" y="1556792"/>
            <a:ext cx="3636705" cy="52146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9752" y="4426565"/>
            <a:ext cx="317785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Générateur </a:t>
            </a:r>
          </a:p>
          <a:p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 – Stator</a:t>
            </a:r>
          </a:p>
          <a:p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 – Rotors réglables </a:t>
            </a:r>
          </a:p>
          <a:p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 Turbine</a:t>
            </a:r>
          </a:p>
          <a:p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 – Vannes</a:t>
            </a:r>
          </a:p>
          <a:p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 – Pales turbine</a:t>
            </a:r>
          </a:p>
          <a:p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5 – Flux d'eau</a:t>
            </a:r>
          </a:p>
          <a:p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6 – Axe de rotation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39752" y="4509120"/>
            <a:ext cx="3092378" cy="2262357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61557" y="908720"/>
            <a:ext cx="317785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Turbine hydraulique couplée à un générateur électrique</a:t>
            </a:r>
          </a:p>
        </p:txBody>
      </p:sp>
    </p:spTree>
    <p:extLst>
      <p:ext uri="{BB962C8B-B14F-4D97-AF65-F5344CB8AC3E}">
        <p14:creationId xmlns:p14="http://schemas.microsoft.com/office/powerpoint/2010/main" val="1984953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47664" y="1775592"/>
            <a:ext cx="576064" cy="41808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515372"/>
            <a:ext cx="3816424" cy="2588531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35775" y="1675227"/>
            <a:ext cx="90006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Forcer l’eau tombant de tourner la turbine </a:t>
            </a:r>
          </a:p>
          <a:p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Cette méthode est la plus commune en Colombie-Britannique.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4764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 faire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tourner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turbine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4168" y="3593919"/>
            <a:ext cx="280831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 réservoir</a:t>
            </a:r>
          </a:p>
          <a:p>
            <a:pPr lvl="0"/>
            <a:r>
              <a:rPr lang="fr-FR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– centrale électrique, </a:t>
            </a:r>
          </a:p>
          <a:p>
            <a:pPr lvl="0"/>
            <a:r>
              <a:rPr lang="fr-FR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– turbine</a:t>
            </a:r>
          </a:p>
          <a:p>
            <a:pPr lvl="0"/>
            <a:r>
              <a:rPr lang="fr-FR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– générateur</a:t>
            </a:r>
          </a:p>
          <a:p>
            <a:pPr lvl="0"/>
            <a:r>
              <a:rPr lang="fr-FR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– vanne, </a:t>
            </a:r>
          </a:p>
          <a:p>
            <a:pPr lvl="0"/>
            <a:r>
              <a:rPr lang="fr-FR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– conduite forcée</a:t>
            </a:r>
          </a:p>
          <a:p>
            <a:pPr lvl="0"/>
            <a:r>
              <a:rPr lang="fr-FR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– lignes haute tension</a:t>
            </a:r>
          </a:p>
          <a:p>
            <a:pPr lvl="0"/>
            <a:r>
              <a:rPr lang="fr-FR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– rivière</a:t>
            </a:r>
            <a:endParaRPr lang="en-US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697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02672" y="3183980"/>
            <a:ext cx="1161016" cy="41808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63469" y="3553479"/>
            <a:ext cx="1440160" cy="41808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25802" y="4797152"/>
            <a:ext cx="1393852" cy="41808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2671" y="4379066"/>
            <a:ext cx="1948830" cy="41808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72857" y="3422056"/>
            <a:ext cx="5138057" cy="275019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705" y="1081018"/>
            <a:ext cx="89007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Faire bouillir de l’eau et forcer la vapeur de tourner la turbine.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 faire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tourner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turbine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8394" y="6172248"/>
            <a:ext cx="48069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Schéma de principe d'une centrale nucléaire de réacteur a eau bouillante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705" y="2283137"/>
            <a:ext cx="42603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Brûler des combustibles fossiles (souvent le charbon)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Brûler de la biomasse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Utiliser la chaleur géothermique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réactions nucléaire, comme dans l’image ci-contre</a:t>
            </a:r>
          </a:p>
          <a:p>
            <a:pPr lvl="0"/>
            <a:endParaRPr lang="fr-FR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857" y="3406614"/>
            <a:ext cx="5138057" cy="27810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705" y="1682078"/>
            <a:ext cx="633057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plusieurs façons de faire bouillir l’eau,</a:t>
            </a:r>
          </a:p>
        </p:txBody>
      </p:sp>
    </p:spTree>
    <p:extLst>
      <p:ext uri="{BB962C8B-B14F-4D97-AF65-F5344CB8AC3E}">
        <p14:creationId xmlns:p14="http://schemas.microsoft.com/office/powerpoint/2010/main" val="47605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0" grpId="0" animBg="1"/>
      <p:bldP spid="19" grpId="0" animBg="1"/>
      <p:bldP spid="5" grpId="0" animBg="1"/>
      <p:bldP spid="10" grpId="0"/>
      <p:bldP spid="1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157795" y="1446367"/>
            <a:ext cx="854365" cy="41808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22712" y="2199334"/>
            <a:ext cx="3797623" cy="396596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 faire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tourner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turbine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8143" y="1359744"/>
            <a:ext cx="827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Faire tourner la turbine avec du vent.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010" y="2276872"/>
            <a:ext cx="3743325" cy="4048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8143" y="2338542"/>
            <a:ext cx="38940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seule éolienne produit peu d'électricité - c'est pourquoi on installe généralement plusieurs éoliennes à un même endroit pour former un parc éolien.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48157" y="6130397"/>
            <a:ext cx="480698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Schéma d’une éolienne</a:t>
            </a:r>
          </a:p>
        </p:txBody>
      </p:sp>
    </p:spTree>
    <p:extLst>
      <p:ext uri="{BB962C8B-B14F-4D97-AF65-F5344CB8AC3E}">
        <p14:creationId xmlns:p14="http://schemas.microsoft.com/office/powerpoint/2010/main" val="19833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28129</TotalTime>
  <Words>681</Words>
  <Application>Microsoft Office PowerPoint</Application>
  <PresentationFormat>On-screen Show (4:3)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WritingDesignTemplate</vt:lpstr>
      <vt:lpstr>Office Theme</vt:lpstr>
      <vt:lpstr>PowerPoint Presentation</vt:lpstr>
      <vt:lpstr>La production d’énergie électrique</vt:lpstr>
      <vt:lpstr>Qu’est-ce que c’est l’énergie électrique?</vt:lpstr>
      <vt:lpstr>La video “L’énergie électrique”  de Hydro - Québec</vt:lpstr>
      <vt:lpstr>Comment est-ce qu’une turbine produit de l’énergie électrique?</vt:lpstr>
      <vt:lpstr>La rotation d’une turbine</vt:lpstr>
      <vt:lpstr>Comment faire tourner la turbine</vt:lpstr>
      <vt:lpstr>Comment faire tourner la turbine</vt:lpstr>
      <vt:lpstr>Comment faire tourner la turbine</vt:lpstr>
      <vt:lpstr>D’autres moyens de faire circuler des électrons énergisés</vt:lpstr>
      <vt:lpstr>Quel est le meilleur moyen de produire l’énergie électrique?</vt:lpstr>
      <vt:lpstr>Récapitulons!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noyau : le centre de commande de la cellule</dc:title>
  <dc:creator>Kevin Yapps</dc:creator>
  <cp:lastModifiedBy>Jeff O'Keefe</cp:lastModifiedBy>
  <cp:revision>219</cp:revision>
  <dcterms:created xsi:type="dcterms:W3CDTF">2007-10-15T12:13:47Z</dcterms:created>
  <dcterms:modified xsi:type="dcterms:W3CDTF">2020-04-27T18:51:22Z</dcterms:modified>
</cp:coreProperties>
</file>