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sldIdLst>
    <p:sldId id="256" r:id="rId3"/>
    <p:sldId id="324" r:id="rId4"/>
    <p:sldId id="334" r:id="rId5"/>
    <p:sldId id="321" r:id="rId6"/>
    <p:sldId id="285" r:id="rId7"/>
    <p:sldId id="320" r:id="rId8"/>
    <p:sldId id="329" r:id="rId9"/>
    <p:sldId id="323" r:id="rId10"/>
    <p:sldId id="319" r:id="rId11"/>
    <p:sldId id="317" r:id="rId12"/>
    <p:sldId id="328" r:id="rId13"/>
    <p:sldId id="335" r:id="rId14"/>
    <p:sldId id="307" r:id="rId15"/>
    <p:sldId id="336" r:id="rId16"/>
    <p:sldId id="325" r:id="rId17"/>
    <p:sldId id="331" r:id="rId18"/>
    <p:sldId id="332" r:id="rId19"/>
    <p:sldId id="327" r:id="rId20"/>
    <p:sldId id="309" r:id="rId2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  <a:srgbClr val="08384C"/>
    <a:srgbClr val="AB1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>
      <p:cViewPr varScale="1">
        <p:scale>
          <a:sx n="86" d="100"/>
          <a:sy n="86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0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3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0.png"/><Relationship Id="rId5" Type="http://schemas.openxmlformats.org/officeDocument/2006/relationships/image" Target="../media/image45.png"/><Relationship Id="rId10" Type="http://schemas.openxmlformats.org/officeDocument/2006/relationships/image" Target="../media/image430.png"/><Relationship Id="rId4" Type="http://schemas.openxmlformats.org/officeDocument/2006/relationships/image" Target="../media/image360.png"/><Relationship Id="rId9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1.png"/><Relationship Id="rId4" Type="http://schemas.openxmlformats.org/officeDocument/2006/relationships/image" Target="../media/image3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ved=0CAcQjRw&amp;url=http://www.mirror.co.uk/news/weird-news/daredevil-climber-leans-over-2300ft-2184809&amp;ei=BFy9VPZ1lKPIBLiAgogK&amp;bvm=bv.83829542,d.aWw&amp;psig=AFQjCNFp4IDrPHZ-2fdn1k67sMrr24Z5rg&amp;ust=1421782388542507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3.jpeg"/><Relationship Id="rId5" Type="http://schemas.openxmlformats.org/officeDocument/2006/relationships/image" Target="../media/image4.png"/><Relationship Id="rId10" Type="http://schemas.openxmlformats.org/officeDocument/2006/relationships/hyperlink" Target="http://www.google.ca/url?sa=i&amp;rct=j&amp;q=&amp;esrc=s&amp;frm=1&amp;source=images&amp;cd=&amp;cad=rja&amp;uact=8&amp;ved=0CAcQjRw&amp;url=http://sites.psu.edu/aoz5062/&amp;ei=uVu9VNWRLJGayQS9_oLYDA&amp;bvm=bv.83829542,d.aWw&amp;psig=AFQjCNEGNGE_-GCVxPOCH3nPcAx1h9R-Bg&amp;ust=1421782309093004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4.jp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0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50552" y="5871174"/>
            <a:ext cx="2734499" cy="64197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2556" y="3378784"/>
            <a:ext cx="7218889" cy="7636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8623" y="3337423"/>
            <a:ext cx="734675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conservation de l’énergie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855" y="5838218"/>
            <a:ext cx="215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Énergie 3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9461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899" y="1255442"/>
            <a:ext cx="2025098" cy="51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Justin </a:t>
            </a:r>
            <a:r>
              <a:rPr lang="fr-FR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Gatlin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7837" y="1614589"/>
                <a:ext cx="5328592" cy="2325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79 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10 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3950 </m:t>
                      </m:r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37" y="1614589"/>
                <a:ext cx="5328592" cy="2325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50" y="2263972"/>
            <a:ext cx="2507396" cy="380497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991256" y="3863479"/>
            <a:ext cx="2025098" cy="51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Usain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8650" y="4299694"/>
                <a:ext cx="5328592" cy="228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(94 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(10 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=4700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99694"/>
                <a:ext cx="5328592" cy="22826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3527358">
            <a:off x="7644766" y="3623643"/>
            <a:ext cx="283658" cy="1758548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3527358">
            <a:off x="7553381" y="3448097"/>
            <a:ext cx="343812" cy="1758548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24" idx="3"/>
            <a:endCxn id="4" idx="4"/>
          </p:cNvCxnSpPr>
          <p:nvPr/>
        </p:nvCxnSpPr>
        <p:spPr>
          <a:xfrm>
            <a:off x="3907733" y="4120121"/>
            <a:ext cx="3126848" cy="83842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6" idx="3"/>
            <a:endCxn id="18" idx="1"/>
          </p:cNvCxnSpPr>
          <p:nvPr/>
        </p:nvCxnSpPr>
        <p:spPr>
          <a:xfrm>
            <a:off x="3995376" y="1512084"/>
            <a:ext cx="4198677" cy="238914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63099" y="6064754"/>
            <a:ext cx="2025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finale du 100 m aux olympiques de Londres 2012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9877" y="3907050"/>
            <a:ext cx="1807856" cy="426141"/>
          </a:xfrm>
          <a:prstGeom prst="rect">
            <a:avLst/>
          </a:prstGeom>
          <a:noFill/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87520" y="1299013"/>
            <a:ext cx="1807856" cy="42614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4" grpId="0" animBg="1"/>
      <p:bldP spid="18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0BA797-E27F-4E77-ACE2-133C0D5315FC}"/>
                  </a:ext>
                </a:extLst>
              </p:cNvPr>
              <p:cNvSpPr txBox="1"/>
              <p:nvPr/>
            </p:nvSpPr>
            <p:spPr>
              <a:xfrm>
                <a:off x="6335646" y="3108606"/>
                <a:ext cx="1414014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num>
                            <m:den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0BA797-E27F-4E77-ACE2-133C0D531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646" y="3108606"/>
                <a:ext cx="1414014" cy="10259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B2DA1E-0F92-45D8-8AE2-38ED52D38438}"/>
                  </a:ext>
                </a:extLst>
              </p:cNvPr>
              <p:cNvSpPr txBox="1"/>
              <p:nvPr/>
            </p:nvSpPr>
            <p:spPr>
              <a:xfrm>
                <a:off x="4897158" y="3108606"/>
                <a:ext cx="1641395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B2DA1E-0F92-45D8-8AE2-38ED52D3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58" y="3108606"/>
                <a:ext cx="1641395" cy="10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15" y="365126"/>
            <a:ext cx="8087771" cy="7694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Attention aux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600" y="4840565"/>
                <a:ext cx="5328592" cy="187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00" dirty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e>
                    </m:d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30 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27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450 000 </m:t>
                      </m:r>
                      <m:r>
                        <a:rPr lang="en-US" sz="2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40565"/>
                <a:ext cx="5328592" cy="18723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5580112" y="4733285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1454" y="225476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Quelle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l'énergie cinétique d'une voiture de </a:t>
            </a:r>
          </a:p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kg roulant à une vitesse de 108 km/h?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3108606"/>
                <a:ext cx="3542190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108 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08606"/>
                <a:ext cx="3542190" cy="10259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11454" y="1078000"/>
            <a:ext cx="85088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faire les calculs et obtenir l’énergie en unités de Joules, il faut premièrement avoir les unités de mètres par seconde et kilogrammes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CF0D5C-3240-4AA3-8A7E-8D4C67ACB12E}"/>
              </a:ext>
            </a:extLst>
          </p:cNvPr>
          <p:cNvCxnSpPr>
            <a:cxnSpLocks/>
          </p:cNvCxnSpPr>
          <p:nvPr/>
        </p:nvCxnSpPr>
        <p:spPr>
          <a:xfrm flipH="1">
            <a:off x="2699792" y="3230335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6CFA2A-F77C-4469-B895-D5CE27192F8C}"/>
              </a:ext>
            </a:extLst>
          </p:cNvPr>
          <p:cNvCxnSpPr>
            <a:cxnSpLocks/>
          </p:cNvCxnSpPr>
          <p:nvPr/>
        </p:nvCxnSpPr>
        <p:spPr>
          <a:xfrm flipH="1">
            <a:off x="4077866" y="3732797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28BA9-4B21-4787-80A9-DB878E113F45}"/>
              </a:ext>
            </a:extLst>
          </p:cNvPr>
          <p:cNvCxnSpPr>
            <a:cxnSpLocks/>
          </p:cNvCxnSpPr>
          <p:nvPr/>
        </p:nvCxnSpPr>
        <p:spPr>
          <a:xfrm flipH="1">
            <a:off x="2555776" y="3732797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72CF56-AB1F-4967-A45B-1B99E806A48E}"/>
              </a:ext>
            </a:extLst>
          </p:cNvPr>
          <p:cNvCxnSpPr>
            <a:cxnSpLocks/>
          </p:cNvCxnSpPr>
          <p:nvPr/>
        </p:nvCxnSpPr>
        <p:spPr>
          <a:xfrm flipH="1">
            <a:off x="5580112" y="3230335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EC6F50-606F-453C-B8BF-FF201B6E7269}"/>
              </a:ext>
            </a:extLst>
          </p:cNvPr>
          <p:cNvCxnSpPr>
            <a:cxnSpLocks/>
          </p:cNvCxnSpPr>
          <p:nvPr/>
        </p:nvCxnSpPr>
        <p:spPr>
          <a:xfrm flipH="1">
            <a:off x="5670376" y="3732797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5BA69B-DB20-4C70-8204-3361F8BF9936}"/>
              </a:ext>
            </a:extLst>
          </p:cNvPr>
          <p:cNvCxnSpPr>
            <a:cxnSpLocks/>
          </p:cNvCxnSpPr>
          <p:nvPr/>
        </p:nvCxnSpPr>
        <p:spPr>
          <a:xfrm flipH="1">
            <a:off x="6918111" y="3230335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7591B4-D0F2-4F75-AD0C-CF1A36A19398}"/>
                  </a:ext>
                </a:extLst>
              </p:cNvPr>
              <p:cNvSpPr txBox="1"/>
              <p:nvPr/>
            </p:nvSpPr>
            <p:spPr>
              <a:xfrm>
                <a:off x="3365062" y="3108606"/>
                <a:ext cx="1656184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7591B4-D0F2-4F75-AD0C-CF1A36A19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062" y="3108606"/>
                <a:ext cx="1656184" cy="10259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E04DA3-9060-43FA-80BE-64E69425DDFF}"/>
                  </a:ext>
                </a:extLst>
              </p:cNvPr>
              <p:cNvSpPr txBox="1"/>
              <p:nvPr/>
            </p:nvSpPr>
            <p:spPr>
              <a:xfrm>
                <a:off x="1485510" y="4080568"/>
                <a:ext cx="164139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=30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27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E04DA3-9060-43FA-80BE-64E69425D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510" y="4080568"/>
                <a:ext cx="1641396" cy="507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6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16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B43BD55-4304-4D83-9C5E-7BF9163C27B3}"/>
              </a:ext>
            </a:extLst>
          </p:cNvPr>
          <p:cNvSpPr/>
          <p:nvPr/>
        </p:nvSpPr>
        <p:spPr>
          <a:xfrm>
            <a:off x="329167" y="2085287"/>
            <a:ext cx="6136273" cy="172435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12879" y="5291885"/>
            <a:ext cx="3240360" cy="72008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145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conservée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168" y="1134551"/>
            <a:ext cx="5473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totale d’une système isolé</a:t>
            </a:r>
          </a:p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conservée.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945" y="2070815"/>
            <a:ext cx="6333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Donc, si on imagine une situation où la seule forme d’é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canique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l’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tique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6500855" y="1936699"/>
            <a:ext cx="2626236" cy="1185806"/>
          </a:xfrm>
          <a:prstGeom prst="ellipse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0073" y="2021770"/>
            <a:ext cx="2307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système </a:t>
            </a:r>
          </a:p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isolé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2162" y="3374688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7658883" y="1515233"/>
            <a:ext cx="310181" cy="349620"/>
          </a:xfrm>
          <a:prstGeom prst="downArrow">
            <a:avLst>
              <a:gd name="adj1" fmla="val 50000"/>
              <a:gd name="adj2" fmla="val 45533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09917" y="1876510"/>
            <a:ext cx="1008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 flipV="1">
            <a:off x="7658883" y="3199878"/>
            <a:ext cx="310181" cy="349620"/>
          </a:xfrm>
          <a:prstGeom prst="downArrow">
            <a:avLst>
              <a:gd name="adj1" fmla="val 50000"/>
              <a:gd name="adj2" fmla="val 45533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309917" y="3192046"/>
            <a:ext cx="1008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62162" y="1085140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04244" y="6669360"/>
            <a:ext cx="681438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90784" y="386621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ruler cm inc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6" r="40382" b="67025"/>
          <a:stretch/>
        </p:blipFill>
        <p:spPr bwMode="auto">
          <a:xfrm rot="16200000">
            <a:off x="42579" y="5198985"/>
            <a:ext cx="2532041" cy="40870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152170" y="3998819"/>
            <a:ext cx="4315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Lorsque la balle rouge tombe d’une hauteur, son </a:t>
            </a:r>
            <a:r>
              <a:rPr lang="fr-FR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potentielle est convertie en </a:t>
            </a:r>
            <a:r>
              <a:rPr lang="fr-FR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cinetique</a:t>
            </a:r>
            <a:r>
              <a:rPr lang="fr-F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229" y="4149080"/>
            <a:ext cx="1080120" cy="0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3761" y="3876436"/>
            <a:ext cx="90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60229" y="5373216"/>
            <a:ext cx="1080120" cy="0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76" y="5060648"/>
            <a:ext cx="1063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053" y="6249214"/>
            <a:ext cx="1063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m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960229" y="6669360"/>
            <a:ext cx="1080120" cy="0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11220" y="3853049"/>
                <a:ext cx="2438824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100%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𝑒𝑡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0%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20" y="3853049"/>
                <a:ext cx="2438824" cy="440377"/>
              </a:xfrm>
              <a:prstGeom prst="rect">
                <a:avLst/>
              </a:prstGeom>
              <a:blipFill rotWithShape="0"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11220" y="4972313"/>
                <a:ext cx="2438824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0%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𝑒𝑡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50%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20" y="4972313"/>
                <a:ext cx="2438824" cy="440377"/>
              </a:xfrm>
              <a:prstGeom prst="rect">
                <a:avLst/>
              </a:prstGeom>
              <a:blipFill rotWithShape="0"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78815" y="6249214"/>
                <a:ext cx="6748275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0%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𝑒𝑡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100%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(just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avant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la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balle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frappe la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terre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15" y="6249214"/>
                <a:ext cx="6748275" cy="440377"/>
              </a:xfrm>
              <a:prstGeom prst="rect">
                <a:avLst/>
              </a:prstGeom>
              <a:blipFill rotWithShape="0">
                <a:blip r:embed="rId6"/>
                <a:stretch>
                  <a:fillRect l="-90" t="-8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310" y="5282561"/>
                <a:ext cx="3369498" cy="73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9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9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10" y="5282561"/>
                <a:ext cx="3369498" cy="7387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1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139 0.1787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7871 L 0.00382 0.3666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39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" grpId="0"/>
      <p:bldP spid="21" grpId="0" animBg="1"/>
      <p:bldP spid="21" grpId="1" animBg="1"/>
      <p:bldP spid="21" grpId="2" animBg="1"/>
      <p:bldP spid="26" grpId="0"/>
      <p:bldP spid="31" grpId="0"/>
      <p:bldP spid="33" grpId="0"/>
      <p:bldP spid="34" grpId="0"/>
      <p:bldP spid="38" grpId="0"/>
      <p:bldP spid="39" grpId="0"/>
      <p:bldP spid="40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1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video “Conservation of Energy: Free Fall, Springs, and Pendulums” de Professor Dave Explains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EB52E-44A6-4D75-9181-23608F46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545" y="1628800"/>
            <a:ext cx="5646909" cy="4785775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422771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1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site web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Kinetic Energy Skate Park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0B4EB4-E788-44B6-9204-3B324ADF8A1C}"/>
              </a:ext>
            </a:extLst>
          </p:cNvPr>
          <p:cNvSpPr txBox="1"/>
          <p:nvPr/>
        </p:nvSpPr>
        <p:spPr>
          <a:xfrm>
            <a:off x="326348" y="1412776"/>
            <a:ext cx="8491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https://phet.colorado.edu/en/simulation/energy-skate-park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01A87-E12A-4E6A-B686-02AA1CA98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r="16138" b="13922"/>
          <a:stretch/>
        </p:blipFill>
        <p:spPr>
          <a:xfrm>
            <a:off x="1295636" y="2276872"/>
            <a:ext cx="6552728" cy="396044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35966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145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conservée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629" y="986379"/>
            <a:ext cx="8491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fait les suppositions suivantes pour ce genre de situation cette année,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776460"/>
            <a:ext cx="8104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ignore la traînée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ignore d’autres formes d’énergie (elles sont assez négligeables en réalité dans ce cas)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imagine que c’est un système isolé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04244" y="6669360"/>
            <a:ext cx="681438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58139" y="386621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ruler cm inc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6" r="40382" b="67025"/>
          <a:stretch/>
        </p:blipFill>
        <p:spPr bwMode="auto">
          <a:xfrm rot="16200000">
            <a:off x="-90066" y="5198985"/>
            <a:ext cx="2532041" cy="40870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827584" y="4149080"/>
            <a:ext cx="8007349" cy="0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8884" y="3876436"/>
            <a:ext cx="90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27584" y="5373216"/>
            <a:ext cx="8007349" cy="0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117469" y="5060648"/>
            <a:ext cx="1063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104592" y="6249214"/>
            <a:ext cx="1063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m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27584" y="6669360"/>
            <a:ext cx="8007349" cy="0"/>
          </a:xfrm>
          <a:prstGeom prst="line">
            <a:avLst/>
          </a:prstGeom>
          <a:ln w="1905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58535" y="3429743"/>
                <a:ext cx="1964372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35" y="3429743"/>
                <a:ext cx="1964372" cy="440377"/>
              </a:xfrm>
              <a:prstGeom prst="rect">
                <a:avLst/>
              </a:prstGeom>
              <a:blipFill>
                <a:blip r:embed="rId4"/>
                <a:stretch>
                  <a:fillRect l="-3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182022" y="3721821"/>
            <a:ext cx="3982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2022" y="4957718"/>
            <a:ext cx="3982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75245" y="4141772"/>
                <a:ext cx="1964373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45" y="4141772"/>
                <a:ext cx="1964373" cy="440377"/>
              </a:xfrm>
              <a:prstGeom prst="rect">
                <a:avLst/>
              </a:prstGeom>
              <a:blipFill>
                <a:blip r:embed="rId5"/>
                <a:stretch>
                  <a:fillRect l="-311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63613" y="5513261"/>
                <a:ext cx="2036379" cy="4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613" y="5513261"/>
                <a:ext cx="2036379" cy="440377"/>
              </a:xfrm>
              <a:prstGeom prst="rect">
                <a:avLst/>
              </a:prstGeom>
              <a:blipFill>
                <a:blip r:embed="rId6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176144" y="6284362"/>
            <a:ext cx="3982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9B6F6-2431-4B5E-B7C9-FEFDAB4B16DD}"/>
                  </a:ext>
                </a:extLst>
              </p:cNvPr>
              <p:cNvSpPr txBox="1"/>
              <p:nvPr/>
            </p:nvSpPr>
            <p:spPr>
              <a:xfrm>
                <a:off x="4213014" y="3442182"/>
                <a:ext cx="163080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9B6F6-2431-4B5E-B7C9-FEFDAB4B1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14" y="3442182"/>
                <a:ext cx="1630801" cy="415498"/>
              </a:xfrm>
              <a:prstGeom prst="rect">
                <a:avLst/>
              </a:prstGeom>
              <a:blipFill>
                <a:blip r:embed="rId7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F4E607-C56E-4B65-8B8F-C392C40FE066}"/>
                  </a:ext>
                </a:extLst>
              </p:cNvPr>
              <p:cNvSpPr txBox="1"/>
              <p:nvPr/>
            </p:nvSpPr>
            <p:spPr>
              <a:xfrm>
                <a:off x="4213014" y="3711882"/>
                <a:ext cx="48259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0,10 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d>
                        <m:d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9,81 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=6,867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F4E607-C56E-4B65-8B8F-C392C40FE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14" y="3711882"/>
                <a:ext cx="4825908" cy="415498"/>
              </a:xfrm>
              <a:prstGeom prst="rect">
                <a:avLst/>
              </a:prstGeom>
              <a:blipFill>
                <a:blip r:embed="rId8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E0A4F9-EC9C-47C7-9D19-DAF1DC4078AD}"/>
                  </a:ext>
                </a:extLst>
              </p:cNvPr>
              <p:cNvSpPr txBox="1"/>
              <p:nvPr/>
            </p:nvSpPr>
            <p:spPr>
              <a:xfrm>
                <a:off x="4211076" y="4154211"/>
                <a:ext cx="224695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+0.5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E0A4F9-EC9C-47C7-9D19-DAF1DC407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76" y="4154211"/>
                <a:ext cx="2246955" cy="415498"/>
              </a:xfrm>
              <a:prstGeom prst="rect">
                <a:avLst/>
              </a:prstGeom>
              <a:blipFill>
                <a:blip r:embed="rId9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264791-5724-490A-ADDD-BFE45CABF5CF}"/>
                  </a:ext>
                </a:extLst>
              </p:cNvPr>
              <p:cNvSpPr txBox="1"/>
              <p:nvPr/>
            </p:nvSpPr>
            <p:spPr>
              <a:xfrm>
                <a:off x="2771800" y="4421725"/>
                <a:ext cx="6624736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d>
                        <m:d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9,81 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3,5 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8,29</m:t>
                              </m:r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264791-5724-490A-ADDD-BFE45CABF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421725"/>
                <a:ext cx="6624736" cy="6973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31EF63-1FE8-42C4-84E5-8CF312939598}"/>
                  </a:ext>
                </a:extLst>
              </p:cNvPr>
              <p:cNvSpPr txBox="1"/>
              <p:nvPr/>
            </p:nvSpPr>
            <p:spPr>
              <a:xfrm>
                <a:off x="2771800" y="4946491"/>
                <a:ext cx="39767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,4335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3,4335 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=6,867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31EF63-1FE8-42C4-84E5-8CF312939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946491"/>
                <a:ext cx="3976780" cy="415498"/>
              </a:xfrm>
              <a:prstGeom prst="rect">
                <a:avLst/>
              </a:prstGeom>
              <a:blipFill>
                <a:blip r:embed="rId11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A1EEE0-F5F6-4075-A9EB-42696310FFCE}"/>
                  </a:ext>
                </a:extLst>
              </p:cNvPr>
              <p:cNvSpPr txBox="1"/>
              <p:nvPr/>
            </p:nvSpPr>
            <p:spPr>
              <a:xfrm>
                <a:off x="4198993" y="5384764"/>
                <a:ext cx="1824518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=0+ 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A1EEE0-F5F6-4075-A9EB-42696310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93" y="5384764"/>
                <a:ext cx="1824518" cy="6973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30BBA6A-EE81-42EF-AD6D-7A9529E85538}"/>
                  </a:ext>
                </a:extLst>
              </p:cNvPr>
              <p:cNvSpPr txBox="1"/>
              <p:nvPr/>
            </p:nvSpPr>
            <p:spPr>
              <a:xfrm>
                <a:off x="2884382" y="5928415"/>
                <a:ext cx="6047331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0,1 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11,719 </m:t>
                              </m:r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=6,867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30BBA6A-EE81-42EF-AD6D-7A9529E85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82" y="5928415"/>
                <a:ext cx="6047331" cy="6973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5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00139 0.178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7871 L 0.00382 0.366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1" grpId="0"/>
      <p:bldP spid="33" grpId="0"/>
      <p:bldP spid="34" grpId="0"/>
      <p:bldP spid="37" grpId="0"/>
      <p:bldP spid="27" grpId="0"/>
      <p:bldP spid="28" grpId="0"/>
      <p:bldP spid="30" grpId="0"/>
      <p:bldP spid="41" grpId="0"/>
      <p:bldP spid="42" grpId="0"/>
      <p:bldP spid="20" grpId="0"/>
      <p:bldP spid="22" grpId="0"/>
      <p:bldP spid="24" grpId="0"/>
      <p:bldP spid="26" grpId="0"/>
      <p:bldP spid="29" grpId="0"/>
      <p:bldP spid="3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7600" r="20862" b="27600"/>
          <a:stretch/>
        </p:blipFill>
        <p:spPr>
          <a:xfrm>
            <a:off x="1403648" y="1556792"/>
            <a:ext cx="6408712" cy="2304256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7398693" y="2815516"/>
            <a:ext cx="0" cy="959223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03648" y="3774739"/>
            <a:ext cx="64087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5269" y="301812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4077" y="1002795"/>
            <a:ext cx="5373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du chariot        = 300 kg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9559" r="85134" b="46241"/>
          <a:stretch/>
        </p:blipFill>
        <p:spPr>
          <a:xfrm>
            <a:off x="4896199" y="1171780"/>
            <a:ext cx="496297" cy="2160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41909" y="5255062"/>
            <a:ext cx="85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chariot à la position C?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54477" y="2095436"/>
            <a:ext cx="0" cy="1679302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301812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6846" y="6133450"/>
                <a:ext cx="1783110" cy="54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6" y="6133450"/>
                <a:ext cx="1783110" cy="5482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1909" y="3830993"/>
            <a:ext cx="85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chariot à la position C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se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6040" y="4761103"/>
            <a:ext cx="3851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</a:t>
            </a:r>
            <a:r>
              <a:rPr lang="en-US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endParaRPr lang="en-US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31598" y="6153681"/>
                <a:ext cx="4844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300 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d>
                        <m:d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81 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98" y="6153681"/>
                <a:ext cx="4844724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" name="TextBox 8191"/>
              <p:cNvSpPr txBox="1"/>
              <p:nvPr/>
            </p:nvSpPr>
            <p:spPr>
              <a:xfrm>
                <a:off x="6832444" y="6153681"/>
                <a:ext cx="18793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=29 430 </m:t>
                      </m:r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2" name="TextBox 8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44" y="6153681"/>
                <a:ext cx="1879361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01365" y="5750207"/>
                <a:ext cx="166763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=300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365" y="5750207"/>
                <a:ext cx="1667636" cy="415498"/>
              </a:xfrm>
              <a:prstGeom prst="rect">
                <a:avLst/>
              </a:prstGeom>
              <a:blipFill rotWithShape="0"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88125" y="5750207"/>
                <a:ext cx="196726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=9,81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25" y="5750207"/>
                <a:ext cx="1967269" cy="415498"/>
              </a:xfrm>
              <a:prstGeom prst="rect">
                <a:avLst/>
              </a:prstGeom>
              <a:blipFill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22077" y="5750207"/>
                <a:ext cx="141275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10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77" y="5750207"/>
                <a:ext cx="1412759" cy="4154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728267" y="5737768"/>
                <a:ext cx="1000722" cy="44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7" y="5737768"/>
                <a:ext cx="1000722" cy="440377"/>
              </a:xfrm>
              <a:prstGeom prst="rect">
                <a:avLst/>
              </a:prstGeom>
              <a:blipFill rotWithShape="0"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5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4" grpId="0"/>
      <p:bldP spid="8192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7600" r="20862" b="27600"/>
          <a:stretch/>
        </p:blipFill>
        <p:spPr>
          <a:xfrm>
            <a:off x="1403648" y="1556792"/>
            <a:ext cx="6408712" cy="2304256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7398693" y="2815516"/>
            <a:ext cx="0" cy="959223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03648" y="3774739"/>
            <a:ext cx="64087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5269" y="301812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4077" y="1002795"/>
            <a:ext cx="5373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du chariot        = 300 kg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9559" r="85134" b="46241"/>
          <a:stretch/>
        </p:blipFill>
        <p:spPr>
          <a:xfrm>
            <a:off x="4896199" y="1171780"/>
            <a:ext cx="496297" cy="2160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79512" y="4751823"/>
            <a:ext cx="85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chariot à la position B?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54477" y="2095436"/>
            <a:ext cx="0" cy="1679302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301812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85930" y="5600551"/>
                <a:ext cx="3186070" cy="5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=29 430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30" y="5600551"/>
                <a:ext cx="3186070" cy="539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79512" y="3828493"/>
            <a:ext cx="85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chariot à la position B après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descendu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position C?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3704" y="4249644"/>
            <a:ext cx="35699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</a:t>
            </a:r>
            <a:r>
              <a:rPr lang="en-US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endParaRPr lang="en-US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25131" y="5616581"/>
                <a:ext cx="157887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31" y="5616581"/>
                <a:ext cx="1578875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93120" y="5616581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85929" y="6084678"/>
                <a:ext cx="261000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=29 430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29" y="6084678"/>
                <a:ext cx="2610007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52392" y="5616581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→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5588146"/>
            <a:ext cx="0" cy="1004363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36" y="5616581"/>
                <a:ext cx="18793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=29 430 </m:t>
                      </m:r>
                      <m:r>
                        <a:rPr lang="en-US" sz="27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36" y="5616581"/>
                <a:ext cx="1879361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53387" y="5168580"/>
                <a:ext cx="4955116" cy="5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87" y="5168580"/>
                <a:ext cx="4955116" cy="5398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17" grpId="0"/>
      <p:bldP spid="18" grpId="0"/>
      <p:bldP spid="20" grpId="0"/>
      <p:bldP spid="21" grpId="0"/>
      <p:bldP spid="6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1" y="365127"/>
            <a:ext cx="8335838" cy="771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74" y="2895575"/>
            <a:ext cx="896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À quelle position l’énergie potentielle est-elle la plus grande?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7600" r="20862" b="27600"/>
          <a:stretch/>
        </p:blipFill>
        <p:spPr>
          <a:xfrm>
            <a:off x="2096725" y="1206788"/>
            <a:ext cx="4950550" cy="177997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863" y="4369339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Qu’est-ce qui arrive lorsque le chariot passe de la position C à la position B?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1205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Si on imaginait que le chariot passait de D à A, quelle position l’énergie cinétique est-elle la plus grande?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63" y="5561870"/>
            <a:ext cx="880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Qu’est-ce qui arrive lorsque le chariot passe de la position D à la position C?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4777" y="3225500"/>
            <a:ext cx="514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0107" y="3927551"/>
            <a:ext cx="514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3607" y="4740594"/>
            <a:ext cx="669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vitesse du chariot augmente et l’énergie potentielle est convertie en énergie cinétique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9632" y="5968452"/>
            <a:ext cx="631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chariot ralentit et l’énergie cinétique est convertie en énergie potentielle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A1FADB-1567-4824-9B6F-EB84D6CDE47E}"/>
              </a:ext>
            </a:extLst>
          </p:cNvPr>
          <p:cNvSpPr/>
          <p:nvPr/>
        </p:nvSpPr>
        <p:spPr>
          <a:xfrm>
            <a:off x="7080187" y="1481043"/>
            <a:ext cx="1868734" cy="100583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7F410A-83AC-465F-B73F-D37F266D57A9}"/>
                  </a:ext>
                </a:extLst>
              </p:cNvPr>
              <p:cNvSpPr txBox="1"/>
              <p:nvPr/>
            </p:nvSpPr>
            <p:spPr>
              <a:xfrm>
                <a:off x="6956937" y="1548874"/>
                <a:ext cx="2115235" cy="87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7F410A-83AC-465F-B73F-D37F266D5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937" y="1548874"/>
                <a:ext cx="2115235" cy="870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0F665E0-C3AC-4D42-9784-D3B6FBA796EA}"/>
              </a:ext>
            </a:extLst>
          </p:cNvPr>
          <p:cNvSpPr/>
          <p:nvPr/>
        </p:nvSpPr>
        <p:spPr>
          <a:xfrm>
            <a:off x="182986" y="1481043"/>
            <a:ext cx="1868734" cy="100583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01FA00-EA65-4183-BA16-97A93C195E58}"/>
                  </a:ext>
                </a:extLst>
              </p:cNvPr>
              <p:cNvSpPr txBox="1"/>
              <p:nvPr/>
            </p:nvSpPr>
            <p:spPr>
              <a:xfrm>
                <a:off x="59736" y="1714016"/>
                <a:ext cx="2115235" cy="5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01FA00-EA65-4183-BA16-97A93C195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" y="1714016"/>
                <a:ext cx="2115235" cy="5398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2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03648" y="2420889"/>
            <a:ext cx="1944216" cy="62141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3759" y="1398040"/>
            <a:ext cx="1802337" cy="48790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457" y="3598456"/>
                <a:ext cx="6421699" cy="3032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on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système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soit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isolé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seulement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canique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impliqu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n’y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pas de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frottement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utiliser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conservation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d’énergie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7" y="3598456"/>
                <a:ext cx="6421699" cy="3032882"/>
              </a:xfrm>
              <a:prstGeom prst="rect">
                <a:avLst/>
              </a:prstGeom>
              <a:blipFill rotWithShape="0">
                <a:blip r:embed="rId3"/>
                <a:stretch>
                  <a:fillRect l="-1803" t="-1807" b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489040" y="4754816"/>
            <a:ext cx="2626236" cy="1185806"/>
          </a:xfrm>
          <a:prstGeom prst="ellipse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48258" y="4839887"/>
            <a:ext cx="2307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système </a:t>
            </a:r>
          </a:p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isolé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0347" y="6192805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647068" y="4333350"/>
            <a:ext cx="310181" cy="349620"/>
          </a:xfrm>
          <a:prstGeom prst="downArrow">
            <a:avLst>
              <a:gd name="adj1" fmla="val 50000"/>
              <a:gd name="adj2" fmla="val 45533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298102" y="4694627"/>
            <a:ext cx="1008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flipV="1">
            <a:off x="7647068" y="6017995"/>
            <a:ext cx="310181" cy="349620"/>
          </a:xfrm>
          <a:prstGeom prst="downArrow">
            <a:avLst>
              <a:gd name="adj1" fmla="val 50000"/>
              <a:gd name="adj2" fmla="val 45533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298102" y="6010163"/>
            <a:ext cx="1008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50347" y="3903257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457" y="968217"/>
                <a:ext cx="8060399" cy="95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potentielle gravitationnelle peut être calculée avec la formule suivante,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𝑚𝑔h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7" y="968217"/>
                <a:ext cx="8060399" cy="955390"/>
              </a:xfrm>
              <a:prstGeom prst="rect">
                <a:avLst/>
              </a:prstGeom>
              <a:blipFill rotWithShape="0">
                <a:blip r:embed="rId4"/>
                <a:stretch>
                  <a:fillRect l="-1436" t="-6369" b="-1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6457" y="3066463"/>
            <a:ext cx="92047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Ayez les unités de m, kg, et m/s avant de faire des calculs.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457" y="1947770"/>
                <a:ext cx="8060399" cy="109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cinétique peut être calculée avec la formule suivante,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7" y="1947770"/>
                <a:ext cx="8060399" cy="1094530"/>
              </a:xfrm>
              <a:prstGeom prst="rect">
                <a:avLst/>
              </a:prstGeom>
              <a:blipFill rotWithShape="0">
                <a:blip r:embed="rId5"/>
                <a:stretch>
                  <a:fillRect l="-1436" t="-5587"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08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3953167" y="4240670"/>
            <a:ext cx="2235131" cy="9090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53167" y="4216846"/>
                <a:ext cx="2235131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67" y="4216846"/>
                <a:ext cx="2235131" cy="956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752515" y="4346813"/>
            <a:ext cx="1872851" cy="71274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85716" y="1682944"/>
            <a:ext cx="2242509" cy="141735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843382" y="1652956"/>
            <a:ext cx="2327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mécanique totale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37921" y="3356992"/>
            <a:ext cx="7305178" cy="51032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332567" y="3254748"/>
            <a:ext cx="712747" cy="71274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29054" y="1317503"/>
            <a:ext cx="3638480" cy="5539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8570" y="2126995"/>
            <a:ext cx="3080745" cy="5539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3223" y="2126995"/>
            <a:ext cx="2975021" cy="5539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5841" y="2126995"/>
            <a:ext cx="3149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cinétique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15" y="2126995"/>
            <a:ext cx="317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potentielle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0284" y="1302115"/>
            <a:ext cx="399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mécanique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93" y="365126"/>
            <a:ext cx="863241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conservation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mécanique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13" idx="2"/>
            <a:endCxn id="12" idx="0"/>
          </p:cNvCxnSpPr>
          <p:nvPr/>
        </p:nvCxnSpPr>
        <p:spPr>
          <a:xfrm flipH="1">
            <a:off x="1688943" y="1871501"/>
            <a:ext cx="1759351" cy="25549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11" idx="0"/>
          </p:cNvCxnSpPr>
          <p:nvPr/>
        </p:nvCxnSpPr>
        <p:spPr>
          <a:xfrm>
            <a:off x="3448294" y="1871501"/>
            <a:ext cx="1622440" cy="25549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lus 49"/>
          <p:cNvSpPr/>
          <p:nvPr/>
        </p:nvSpPr>
        <p:spPr>
          <a:xfrm>
            <a:off x="3325017" y="2349927"/>
            <a:ext cx="207169" cy="207169"/>
          </a:xfrm>
          <a:prstGeom prst="mathPlus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qual 50"/>
          <p:cNvSpPr/>
          <p:nvPr/>
        </p:nvSpPr>
        <p:spPr>
          <a:xfrm>
            <a:off x="6609281" y="2349010"/>
            <a:ext cx="234177" cy="208086"/>
          </a:xfrm>
          <a:prstGeom prst="mathEqual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1375" y="4408394"/>
                <a:ext cx="2235131" cy="589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5" y="4408394"/>
                <a:ext cx="2235131" cy="5895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56893" y="3315552"/>
                <a:ext cx="864096" cy="589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93" y="3315552"/>
                <a:ext cx="864096" cy="5895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38685" y="3313322"/>
                <a:ext cx="8640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685" y="3313322"/>
                <a:ext cx="864096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701190" y="3313322"/>
                <a:ext cx="6115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90" y="3313322"/>
                <a:ext cx="611560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Plus 56"/>
          <p:cNvSpPr/>
          <p:nvPr/>
        </p:nvSpPr>
        <p:spPr>
          <a:xfrm>
            <a:off x="3328534" y="3521319"/>
            <a:ext cx="207169" cy="207169"/>
          </a:xfrm>
          <a:prstGeom prst="mathPlus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qual 57"/>
          <p:cNvSpPr/>
          <p:nvPr/>
        </p:nvSpPr>
        <p:spPr>
          <a:xfrm>
            <a:off x="6609205" y="3515274"/>
            <a:ext cx="234177" cy="208086"/>
          </a:xfrm>
          <a:prstGeom prst="mathEqual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12" idx="2"/>
            <a:endCxn id="68" idx="0"/>
          </p:cNvCxnSpPr>
          <p:nvPr/>
        </p:nvCxnSpPr>
        <p:spPr>
          <a:xfrm flipH="1">
            <a:off x="1688941" y="2680993"/>
            <a:ext cx="2" cy="57375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8" idx="2"/>
            <a:endCxn id="69" idx="0"/>
          </p:cNvCxnSpPr>
          <p:nvPr/>
        </p:nvCxnSpPr>
        <p:spPr>
          <a:xfrm>
            <a:off x="5070733" y="2680993"/>
            <a:ext cx="1" cy="57375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4" idx="2"/>
            <a:endCxn id="70" idx="0"/>
          </p:cNvCxnSpPr>
          <p:nvPr/>
        </p:nvCxnSpPr>
        <p:spPr>
          <a:xfrm>
            <a:off x="8006971" y="3100297"/>
            <a:ext cx="0" cy="15121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714360" y="3254748"/>
            <a:ext cx="712747" cy="71274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650597" y="3251516"/>
            <a:ext cx="712747" cy="71274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>
            <a:stCxn id="69" idx="2"/>
            <a:endCxn id="52" idx="0"/>
          </p:cNvCxnSpPr>
          <p:nvPr/>
        </p:nvCxnSpPr>
        <p:spPr>
          <a:xfrm flipH="1">
            <a:off x="5070733" y="3967495"/>
            <a:ext cx="1" cy="24935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8" idx="2"/>
            <a:endCxn id="78" idx="0"/>
          </p:cNvCxnSpPr>
          <p:nvPr/>
        </p:nvCxnSpPr>
        <p:spPr>
          <a:xfrm>
            <a:off x="1688941" y="3967495"/>
            <a:ext cx="0" cy="37931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4" descr="http://i4.mirror.co.uk/incoming/article2184788.ece/alternates/s1023/Tomas-Havel-poses-on-the-edge-of-overhanging-Trolltunga-ledge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17763" r="19411" b="19544"/>
          <a:stretch/>
        </p:blipFill>
        <p:spPr bwMode="auto">
          <a:xfrm flipH="1">
            <a:off x="517441" y="5121141"/>
            <a:ext cx="2343000" cy="163877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rockclimbingmyworld.files.wordpress.com/2013/05/216624_10151565835521350_621685677_n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6"/>
          <a:stretch/>
        </p:blipFill>
        <p:spPr bwMode="auto">
          <a:xfrm>
            <a:off x="4038333" y="5197342"/>
            <a:ext cx="2064797" cy="154402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2" grpId="0"/>
      <p:bldP spid="78" grpId="0" animBg="1"/>
      <p:bldP spid="44" grpId="0" animBg="1"/>
      <p:bldP spid="45" grpId="0"/>
      <p:bldP spid="59" grpId="0" animBg="1"/>
      <p:bldP spid="68" grpId="0" animBg="1"/>
      <p:bldP spid="12" grpId="0" animBg="1"/>
      <p:bldP spid="11" grpId="0" animBg="1"/>
      <p:bldP spid="8" grpId="0"/>
      <p:bldP spid="7" grpId="0"/>
      <p:bldP spid="50" grpId="0" animBg="1"/>
      <p:bldP spid="51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921467" y="4215782"/>
            <a:ext cx="3190901" cy="108115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7253" y="3629936"/>
            <a:ext cx="5003597" cy="2259239"/>
          </a:xfrm>
          <a:prstGeom prst="ellipse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76702" y="3643233"/>
            <a:ext cx="4944698" cy="223264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70682" y="3199583"/>
            <a:ext cx="2292470" cy="3618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63223" y="3199583"/>
            <a:ext cx="1378070" cy="3618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583"/>
            <a:ext cx="7886700" cy="66639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conservation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07" y="2688552"/>
            <a:ext cx="9109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milieu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extérieur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66" y="5877272"/>
                <a:ext cx="85965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 être </a:t>
                </a:r>
                <a:r>
                  <a:rPr lang="fr-FR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transfér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du 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 système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ou du système au 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milieu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extérieur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" y="5877272"/>
                <a:ext cx="8596586" cy="923330"/>
              </a:xfrm>
              <a:prstGeom prst="rect">
                <a:avLst/>
              </a:prstGeom>
              <a:blipFill>
                <a:blip r:embed="rId3"/>
                <a:stretch>
                  <a:fillRect l="-1348" t="-6579" r="-1135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264212" y="4314878"/>
            <a:ext cx="1969677" cy="8893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83623" y="4547048"/>
            <a:ext cx="17308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50" dirty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système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607" y="4756359"/>
            <a:ext cx="94548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25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17527" y="5233412"/>
            <a:ext cx="266478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50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milieu extérieur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5518" y="4202362"/>
            <a:ext cx="32227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50" dirty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l’univers </a:t>
            </a:r>
          </a:p>
          <a:p>
            <a:pPr algn="ctr"/>
            <a:r>
              <a:rPr lang="fr-FR" sz="2250" dirty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 la partie de l’univers qu’on veut observer) </a:t>
            </a:r>
          </a:p>
        </p:txBody>
      </p:sp>
      <p:cxnSp>
        <p:nvCxnSpPr>
          <p:cNvPr id="7" name="Straight Arrow Connector 6"/>
          <p:cNvCxnSpPr>
            <a:stCxn id="42" idx="1"/>
            <a:endCxn id="40" idx="6"/>
          </p:cNvCxnSpPr>
          <p:nvPr/>
        </p:nvCxnSpPr>
        <p:spPr>
          <a:xfrm flipH="1">
            <a:off x="5750849" y="4756360"/>
            <a:ext cx="170618" cy="319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31570" y="5069739"/>
                <a:ext cx="969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70" y="5069739"/>
                <a:ext cx="9695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ircular Arrow 46"/>
          <p:cNvSpPr/>
          <p:nvPr/>
        </p:nvSpPr>
        <p:spPr>
          <a:xfrm rot="16200000">
            <a:off x="2180905" y="4502259"/>
            <a:ext cx="812759" cy="11622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74567"/>
              <a:gd name="adj5" fmla="val 12500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21696" y="5069739"/>
                <a:ext cx="969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696" y="5069739"/>
                <a:ext cx="9695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ircular Arrow 53"/>
          <p:cNvSpPr/>
          <p:nvPr/>
        </p:nvSpPr>
        <p:spPr>
          <a:xfrm rot="5400000">
            <a:off x="3617163" y="4499193"/>
            <a:ext cx="812759" cy="1162260"/>
          </a:xfrm>
          <a:prstGeom prst="circularArrow">
            <a:avLst>
              <a:gd name="adj1" fmla="val 13130"/>
              <a:gd name="adj2" fmla="val 1142319"/>
              <a:gd name="adj3" fmla="val 18038169"/>
              <a:gd name="adj4" fmla="val 9588263"/>
              <a:gd name="adj5" fmla="val 12500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07886" y="4756358"/>
            <a:ext cx="100354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25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F27261-64EB-4A03-B089-3445CD12C1D1}"/>
              </a:ext>
            </a:extLst>
          </p:cNvPr>
          <p:cNvSpPr txBox="1"/>
          <p:nvPr/>
        </p:nvSpPr>
        <p:spPr>
          <a:xfrm>
            <a:off x="2858" y="1011047"/>
            <a:ext cx="9109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conservée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ne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observer TOUT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expérience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choisit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observer.</a:t>
            </a:r>
          </a:p>
        </p:txBody>
      </p:sp>
    </p:spTree>
    <p:extLst>
      <p:ext uri="{BB962C8B-B14F-4D97-AF65-F5344CB8AC3E}">
        <p14:creationId xmlns:p14="http://schemas.microsoft.com/office/powerpoint/2010/main" val="16338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35" grpId="0" animBg="1"/>
      <p:bldP spid="11" grpId="0" animBg="1"/>
      <p:bldP spid="3" grpId="0" animBg="1"/>
      <p:bldP spid="4" grpId="0"/>
      <p:bldP spid="8" grpId="0"/>
      <p:bldP spid="12" grpId="0" animBg="1"/>
      <p:bldP spid="13" grpId="0"/>
      <p:bldP spid="18" grpId="0"/>
      <p:bldP spid="34" grpId="0"/>
      <p:bldP spid="37" grpId="0"/>
      <p:bldP spid="46" grpId="0"/>
      <p:bldP spid="47" grpId="0" animBg="1"/>
      <p:bldP spid="48" grpId="0"/>
      <p:bldP spid="54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4831215" y="5331989"/>
            <a:ext cx="2143075" cy="47327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4781" y="2196445"/>
            <a:ext cx="2626236" cy="1185806"/>
          </a:xfrm>
          <a:prstGeom prst="ellipse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1" y="365126"/>
            <a:ext cx="8335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types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0158" y="2276157"/>
            <a:ext cx="2307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système </a:t>
            </a:r>
          </a:p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ouvert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58882" y="2181929"/>
            <a:ext cx="2626236" cy="1185806"/>
          </a:xfrm>
          <a:prstGeom prst="ellipse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18100" y="2267001"/>
            <a:ext cx="2307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système </a:t>
            </a:r>
          </a:p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fermé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12983" y="2170776"/>
            <a:ext cx="2626236" cy="1185806"/>
          </a:xfrm>
          <a:prstGeom prst="ellipse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572201" y="2255847"/>
            <a:ext cx="2307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système </a:t>
            </a:r>
          </a:p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isolé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2245" y="3608431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6" name="Up-Down Arrow 5"/>
          <p:cNvSpPr/>
          <p:nvPr/>
        </p:nvSpPr>
        <p:spPr>
          <a:xfrm>
            <a:off x="1259014" y="1873215"/>
            <a:ext cx="310091" cy="558714"/>
          </a:xfrm>
          <a:prstGeom prst="upDownArrow">
            <a:avLst>
              <a:gd name="adj1" fmla="val 50000"/>
              <a:gd name="adj2" fmla="val 41985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-Down Arrow 72"/>
          <p:cNvSpPr/>
          <p:nvPr/>
        </p:nvSpPr>
        <p:spPr>
          <a:xfrm>
            <a:off x="1259012" y="3146766"/>
            <a:ext cx="310091" cy="558714"/>
          </a:xfrm>
          <a:prstGeom prst="upDownArrow">
            <a:avLst>
              <a:gd name="adj1" fmla="val 50000"/>
              <a:gd name="adj2" fmla="val 41985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820189" y="3608765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74290" y="3608765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6088" y="1319217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</a:p>
        </p:txBody>
      </p:sp>
      <p:sp>
        <p:nvSpPr>
          <p:cNvPr id="80" name="Down Arrow 79"/>
          <p:cNvSpPr/>
          <p:nvPr/>
        </p:nvSpPr>
        <p:spPr>
          <a:xfrm>
            <a:off x="4416910" y="1744198"/>
            <a:ext cx="310181" cy="349620"/>
          </a:xfrm>
          <a:prstGeom prst="downArrow">
            <a:avLst>
              <a:gd name="adj1" fmla="val 50000"/>
              <a:gd name="adj2" fmla="val 45533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67944" y="2110587"/>
            <a:ext cx="1008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own Arrow 80"/>
          <p:cNvSpPr/>
          <p:nvPr/>
        </p:nvSpPr>
        <p:spPr>
          <a:xfrm>
            <a:off x="7571011" y="1749310"/>
            <a:ext cx="310181" cy="349620"/>
          </a:xfrm>
          <a:prstGeom prst="downArrow">
            <a:avLst>
              <a:gd name="adj1" fmla="val 50000"/>
              <a:gd name="adj2" fmla="val 45533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7222045" y="2110587"/>
            <a:ext cx="1008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Up-Down Arrow 83"/>
          <p:cNvSpPr/>
          <p:nvPr/>
        </p:nvSpPr>
        <p:spPr>
          <a:xfrm>
            <a:off x="4416955" y="3146766"/>
            <a:ext cx="310091" cy="558714"/>
          </a:xfrm>
          <a:prstGeom prst="upDownArrow">
            <a:avLst>
              <a:gd name="adj1" fmla="val 50000"/>
              <a:gd name="adj2" fmla="val 41985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 flipV="1">
            <a:off x="7571011" y="3433955"/>
            <a:ext cx="310181" cy="349620"/>
          </a:xfrm>
          <a:prstGeom prst="downArrow">
            <a:avLst>
              <a:gd name="adj1" fmla="val 50000"/>
              <a:gd name="adj2" fmla="val 45533"/>
            </a:avLst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7222045" y="3426123"/>
            <a:ext cx="1008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974290" y="1319217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20189" y="1322127"/>
            <a:ext cx="1503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4781" y="4797152"/>
            <a:ext cx="880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on parle de la conservation d’énergie, d’habitude on parle dans le contexte d’un système isolé puisque l’énergie totale est conservée.  </a:t>
            </a:r>
          </a:p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L’univers lui-même est un système isolé.</a:t>
            </a:r>
          </a:p>
        </p:txBody>
      </p:sp>
    </p:spTree>
    <p:extLst>
      <p:ext uri="{BB962C8B-B14F-4D97-AF65-F5344CB8AC3E}">
        <p14:creationId xmlns:p14="http://schemas.microsoft.com/office/powerpoint/2010/main" val="418921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4" grpId="0" animBg="1"/>
      <p:bldP spid="35" grpId="0"/>
      <p:bldP spid="41" grpId="0" animBg="1"/>
      <p:bldP spid="42" grpId="0"/>
      <p:bldP spid="43" grpId="0" animBg="1"/>
      <p:bldP spid="46" grpId="0"/>
      <p:bldP spid="67" grpId="0"/>
      <p:bldP spid="6" grpId="0" animBg="1"/>
      <p:bldP spid="73" grpId="0" animBg="1"/>
      <p:bldP spid="74" grpId="0"/>
      <p:bldP spid="75" grpId="0"/>
      <p:bldP spid="76" grpId="0"/>
      <p:bldP spid="80" grpId="0" animBg="1"/>
      <p:bldP spid="81" grpId="0" animBg="1"/>
      <p:bldP spid="84" grpId="0" animBg="1"/>
      <p:bldP spid="85" grpId="0" animBg="1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7664" y="3350078"/>
            <a:ext cx="3816424" cy="97844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654" y="1363998"/>
            <a:ext cx="3033210" cy="4808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654" y="1340768"/>
                <a:ext cx="8514692" cy="1387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potentielle,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 définit comme étant de l’énergie emmagasinée qu'un objet possède en raison de sa position ou de sa forme.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54" y="1340768"/>
                <a:ext cx="8514692" cy="1387431"/>
              </a:xfrm>
              <a:prstGeom prst="rect">
                <a:avLst/>
              </a:prstGeom>
              <a:blipFill rotWithShape="0">
                <a:blip r:embed="rId3"/>
                <a:stretch>
                  <a:fillRect l="-1361" t="-438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3648" y="3326033"/>
                <a:ext cx="4104456" cy="987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326033"/>
                <a:ext cx="4104456" cy="987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/>
          <p:cNvCxnSpPr>
            <a:stCxn id="5" idx="1"/>
            <a:endCxn id="9" idx="1"/>
          </p:cNvCxnSpPr>
          <p:nvPr/>
        </p:nvCxnSpPr>
        <p:spPr>
          <a:xfrm rot="10800000" flipH="1" flipV="1">
            <a:off x="314654" y="1604410"/>
            <a:ext cx="1233010" cy="2234889"/>
          </a:xfrm>
          <a:prstGeom prst="curvedConnector3">
            <a:avLst>
              <a:gd name="adj1" fmla="val -1854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4722675"/>
                <a:ext cx="922596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𝑜𝑏𝑗𝑒𝑡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</m:oMath>
                  </m:oMathPara>
                </a14:m>
                <a:endParaRPr lang="en-US" sz="21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=9,81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𝑎𝑐𝑐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𝑟𝑎𝑡𝑖𝑜𝑛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𝑐𝑎𝑢𝑠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𝑙𝑎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𝑓𝑜𝑟𝑐𝑒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𝑔𝑟𝑎𝑣𝑖𝑡𝑎𝑖𝑜𝑛𝑛𝑒𝑙𝑙𝑒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𝑙𝑒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𝑝𝑙𝑎𝑐𝑒𝑚𝑒𝑛𝑡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𝑣𝑒𝑟𝑡𝑖𝑐𝑎𝑙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𝑜𝑢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h𝑎𝑢𝑡𝑒𝑢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𝑜𝑏𝑗𝑒𝑡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fr-FR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2675"/>
                <a:ext cx="9225965" cy="1061829"/>
              </a:xfrm>
              <a:prstGeom prst="rect">
                <a:avLst/>
              </a:prstGeom>
              <a:blipFill>
                <a:blip r:embed="rId5"/>
                <a:stretch>
                  <a:fillRect l="-66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9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7801" r="53150" b="26200"/>
          <a:stretch/>
        </p:blipFill>
        <p:spPr>
          <a:xfrm>
            <a:off x="6072793" y="1283700"/>
            <a:ext cx="2160240" cy="288032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44" name="Rectangle 43"/>
          <p:cNvSpPr/>
          <p:nvPr/>
        </p:nvSpPr>
        <p:spPr>
          <a:xfrm>
            <a:off x="6178498" y="2851727"/>
            <a:ext cx="1931188" cy="3937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8" y="1690689"/>
            <a:ext cx="3624296" cy="18002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43" name="Rectangle 42"/>
          <p:cNvSpPr/>
          <p:nvPr/>
        </p:nvSpPr>
        <p:spPr>
          <a:xfrm>
            <a:off x="1325921" y="3033568"/>
            <a:ext cx="1597689" cy="3937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2648" y="4343652"/>
                <a:ext cx="4695208" cy="113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9,81 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0,3 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=441,45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endParaRPr lang="en-US" sz="2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48" y="4343652"/>
                <a:ext cx="4695208" cy="1134093"/>
              </a:xfrm>
              <a:prstGeom prst="rect">
                <a:avLst/>
              </a:prstGeom>
              <a:blipFill>
                <a:blip r:embed="rId5"/>
                <a:stretch>
                  <a:fillRect l="-130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697" y="5541307"/>
            <a:ext cx="84586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les hommes dans les 2 images ont la même masse, l’homme à la gauche possède moins d’énergie potentielle que l’homme à la droite.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33088" y="2770809"/>
            <a:ext cx="0" cy="720080"/>
          </a:xfrm>
          <a:prstGeom prst="straightConnector1">
            <a:avLst/>
          </a:prstGeom>
          <a:ln>
            <a:solidFill>
              <a:srgbClr val="003300"/>
            </a:solidFill>
            <a:headEnd type="triangle"/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2648" y="2777197"/>
            <a:ext cx="4193554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2648" y="3490889"/>
            <a:ext cx="4193554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05513" y="1830776"/>
            <a:ext cx="0" cy="2344781"/>
          </a:xfrm>
          <a:prstGeom prst="straightConnector1">
            <a:avLst/>
          </a:prstGeom>
          <a:ln>
            <a:solidFill>
              <a:srgbClr val="003300"/>
            </a:solidFill>
            <a:headEnd type="triangle"/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61497" y="1819239"/>
            <a:ext cx="257153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61497" y="4164020"/>
            <a:ext cx="257153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64634" y="2976533"/>
                <a:ext cx="172026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=0,3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7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34" y="2976533"/>
                <a:ext cx="1720262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72793" y="2794692"/>
                <a:ext cx="214259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=1000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793" y="2794692"/>
                <a:ext cx="2142598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05280" y="4343652"/>
                <a:ext cx="4519233" cy="113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9,81 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sz="2200" b="0" i="1" smtClean="0">
                        <a:latin typeface="Cambria Math"/>
                        <a:cs typeface="Times New Roman" panose="02020603050405020304" pitchFamily="18" charset="0"/>
                      </a:rPr>
                      <m:t>981 000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endParaRPr lang="en-US" sz="2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80" y="4343652"/>
                <a:ext cx="4519233" cy="1134093"/>
              </a:xfrm>
              <a:prstGeom prst="rect">
                <a:avLst/>
              </a:prstGeom>
              <a:blipFill>
                <a:blip r:embed="rId8"/>
                <a:stretch>
                  <a:fillRect l="-135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4572000" y="1355561"/>
            <a:ext cx="0" cy="42576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4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1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30BDAB-3006-469F-A7C3-BE345A7C4242}"/>
              </a:ext>
            </a:extLst>
          </p:cNvPr>
          <p:cNvSpPr/>
          <p:nvPr/>
        </p:nvSpPr>
        <p:spPr>
          <a:xfrm>
            <a:off x="2999997" y="5288896"/>
            <a:ext cx="1092018" cy="4808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8F8668-6DA5-43C4-BD1F-5CB3EFBD982D}"/>
              </a:ext>
            </a:extLst>
          </p:cNvPr>
          <p:cNvSpPr/>
          <p:nvPr/>
        </p:nvSpPr>
        <p:spPr>
          <a:xfrm>
            <a:off x="7628176" y="5317743"/>
            <a:ext cx="1092018" cy="4808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6618" y="6039488"/>
                <a:ext cx="1758019" cy="5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27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18" y="6039488"/>
                <a:ext cx="1758019" cy="539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Attention aux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697" y="1480345"/>
            <a:ext cx="84586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Combien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d’énergie potentielle est possédée par un homme de 190 </a:t>
            </a:r>
            <a:r>
              <a:rPr lang="fr-FR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sommet des falaises de </a:t>
            </a:r>
            <a:r>
              <a:rPr lang="fr-FR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Moher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Irlande, qui ont une hauteur de 0,217 km?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05" y="2710487"/>
            <a:ext cx="3243431" cy="243257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04418" y="2933582"/>
            <a:ext cx="5391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faire les calculs, il faut premièrement avoir les </a:t>
            </a:r>
            <a:r>
              <a:rPr lang="fr-FR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unités de mètres (m) et kilogrammes (kg), respectivement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12441" y="5120198"/>
                <a:ext cx="29315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=190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𝑙𝑏𝑠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2.2 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𝑙𝑏𝑠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41" y="5120198"/>
                <a:ext cx="2931526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20362" y="5120198"/>
                <a:ext cx="3123574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=0,217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𝑘𝑚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62" y="5120198"/>
                <a:ext cx="3123574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EBE03585-6757-42F3-A9E1-ABFD309654EA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3275856" y="5529309"/>
            <a:ext cx="816159" cy="560459"/>
          </a:xfrm>
          <a:prstGeom prst="curvedConnector4">
            <a:avLst>
              <a:gd name="adj1" fmla="val -28009"/>
              <a:gd name="adj2" fmla="val 71448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C6899D3-C991-4E64-AED1-157D545B77B2}"/>
              </a:ext>
            </a:extLst>
          </p:cNvPr>
          <p:cNvSpPr/>
          <p:nvPr/>
        </p:nvSpPr>
        <p:spPr>
          <a:xfrm>
            <a:off x="2555776" y="6089768"/>
            <a:ext cx="1440160" cy="4808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9">
            <a:extLst>
              <a:ext uri="{FF2B5EF4-FFF2-40B4-BE49-F238E27FC236}">
                <a16:creationId xmlns:a16="http://schemas.microsoft.com/office/drawing/2014/main" id="{23ECB843-001E-4E54-B881-E4EE530E8BA3}"/>
              </a:ext>
            </a:extLst>
          </p:cNvPr>
          <p:cNvCxnSpPr>
            <a:cxnSpLocks/>
            <a:stCxn id="18" idx="3"/>
            <a:endCxn id="20" idx="0"/>
          </p:cNvCxnSpPr>
          <p:nvPr/>
        </p:nvCxnSpPr>
        <p:spPr>
          <a:xfrm flipH="1">
            <a:off x="6371192" y="5558156"/>
            <a:ext cx="2349002" cy="531612"/>
          </a:xfrm>
          <a:prstGeom prst="curvedConnector4">
            <a:avLst>
              <a:gd name="adj1" fmla="val -9732"/>
              <a:gd name="adj2" fmla="val 72612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74FD607-116B-410B-9D65-0D1E580DD86C}"/>
              </a:ext>
            </a:extLst>
          </p:cNvPr>
          <p:cNvSpPr/>
          <p:nvPr/>
        </p:nvSpPr>
        <p:spPr>
          <a:xfrm>
            <a:off x="5709585" y="6089768"/>
            <a:ext cx="1323214" cy="4808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AB8CF5-1D72-427F-88E9-23C3DF38EBB7}"/>
                  </a:ext>
                </a:extLst>
              </p:cNvPr>
              <p:cNvSpPr txBox="1"/>
              <p:nvPr/>
            </p:nvSpPr>
            <p:spPr>
              <a:xfrm>
                <a:off x="2136124" y="6055518"/>
                <a:ext cx="499683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86,3 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9,81 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217 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7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AB8CF5-1D72-427F-88E9-23C3DF38E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124" y="6055518"/>
                <a:ext cx="4996836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F973B8-22C6-4480-A11E-005F836CAFC7}"/>
                  </a:ext>
                </a:extLst>
              </p:cNvPr>
              <p:cNvSpPr txBox="1"/>
              <p:nvPr/>
            </p:nvSpPr>
            <p:spPr>
              <a:xfrm>
                <a:off x="6900310" y="6055518"/>
                <a:ext cx="225482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=183 712,9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F973B8-22C6-4480-A11E-005F836C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310" y="6055518"/>
                <a:ext cx="2254825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73CF921-54E5-4509-8F20-851571C32271}"/>
              </a:ext>
            </a:extLst>
          </p:cNvPr>
          <p:cNvSpPr txBox="1"/>
          <p:nvPr/>
        </p:nvSpPr>
        <p:spPr>
          <a:xfrm>
            <a:off x="1812079" y="4706919"/>
            <a:ext cx="37437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conversion des unités</a:t>
            </a:r>
            <a:endParaRPr 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5A11A2-272E-4E90-9695-CDDD793233CF}"/>
              </a:ext>
            </a:extLst>
          </p:cNvPr>
          <p:cNvCxnSpPr/>
          <p:nvPr/>
        </p:nvCxnSpPr>
        <p:spPr>
          <a:xfrm flipH="1">
            <a:off x="1129151" y="5417776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CBB8BE-57BF-41FE-907B-AAB1E2D5C651}"/>
              </a:ext>
            </a:extLst>
          </p:cNvPr>
          <p:cNvCxnSpPr/>
          <p:nvPr/>
        </p:nvCxnSpPr>
        <p:spPr>
          <a:xfrm flipH="1">
            <a:off x="2121213" y="5622709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332E32-0E6E-4E97-A3E9-4D1AE8C16037}"/>
                  </a:ext>
                </a:extLst>
              </p:cNvPr>
              <p:cNvSpPr txBox="1"/>
              <p:nvPr/>
            </p:nvSpPr>
            <p:spPr>
              <a:xfrm>
                <a:off x="2788379" y="5331282"/>
                <a:ext cx="14178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=86,3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332E32-0E6E-4E97-A3E9-4D1AE8C16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79" y="5331282"/>
                <a:ext cx="1417810" cy="430887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17D181-845F-423E-A2E8-316FD9E55837}"/>
              </a:ext>
            </a:extLst>
          </p:cNvPr>
          <p:cNvCxnSpPr/>
          <p:nvPr/>
        </p:nvCxnSpPr>
        <p:spPr>
          <a:xfrm flipH="1">
            <a:off x="6556896" y="5629342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0BDCB0-F34C-4E1B-8FC1-AECBDF570A5E}"/>
              </a:ext>
            </a:extLst>
          </p:cNvPr>
          <p:cNvCxnSpPr/>
          <p:nvPr/>
        </p:nvCxnSpPr>
        <p:spPr>
          <a:xfrm flipH="1">
            <a:off x="5557673" y="5450747"/>
            <a:ext cx="576064" cy="2807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F4C707-B639-49CC-9E9A-AC25604A6FC0}"/>
                  </a:ext>
                </a:extLst>
              </p:cNvPr>
              <p:cNvSpPr txBox="1"/>
              <p:nvPr/>
            </p:nvSpPr>
            <p:spPr>
              <a:xfrm>
                <a:off x="7371048" y="5331282"/>
                <a:ext cx="12762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=217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F4C707-B639-49CC-9E9A-AC25604A6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048" y="5331282"/>
                <a:ext cx="127625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4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39" grpId="0"/>
      <p:bldP spid="24" grpId="0"/>
      <p:bldP spid="25" grpId="0"/>
      <p:bldP spid="11" grpId="0" animBg="1"/>
      <p:bldP spid="20" grpId="0" animBg="1"/>
      <p:bldP spid="23" grpId="0"/>
      <p:bldP spid="26" grpId="0"/>
      <p:bldP spid="34" grpId="0"/>
      <p:bldP spid="34" grpId="1"/>
      <p:bldP spid="37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9979" y="3777080"/>
            <a:ext cx="1584176" cy="182980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732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157" y="1063776"/>
            <a:ext cx="84586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d’autres formes d’énergie potentielle.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157" y="3809608"/>
            <a:ext cx="432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électrique potentielle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157" y="2027962"/>
            <a:ext cx="41482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élastique potentielle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157" y="5396217"/>
            <a:ext cx="4201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nucléaire potentielle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91672"/>
            <a:ext cx="2520280" cy="18882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3772818"/>
            <a:ext cx="1571625" cy="1838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157" y="2535793"/>
            <a:ext cx="55908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déformation de l’arc emmagasine de l’énergie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156" y="4317439"/>
            <a:ext cx="60760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liaisons chimiques dans les composés peuvent emmagasiner de l’énergie, ceci est une application de l’énergie électrique potentielle (l’énergie chimique)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157" y="5904048"/>
            <a:ext cx="6544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L’interaction entre les protons et les neutrons dans le noyau d’un atome emmagasine une énorme quantité d’énergie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76255" y="5645280"/>
                <a:ext cx="1512168" cy="95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5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</m:oMath>
                  </m:oMathPara>
                </a14:m>
                <a:endParaRPr lang="fr-FR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5" y="5645280"/>
                <a:ext cx="1512168" cy="9560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7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3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2975316"/>
            <a:ext cx="3816424" cy="160005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654" y="1363998"/>
            <a:ext cx="2817186" cy="4808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138" y="5214225"/>
            <a:ext cx="84586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quantité d'énergie cinétique qu'un objet possède dépend de deux facteurs - la masse de l'objet en mouvement ainsi que sa vitesse.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654" y="1340768"/>
                <a:ext cx="8514692" cy="92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cinétique,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 définit comme étant l’énergie que possède un corps en raison de son mouvement.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54" y="1340768"/>
                <a:ext cx="8514692" cy="928780"/>
              </a:xfrm>
              <a:prstGeom prst="rect">
                <a:avLst/>
              </a:prstGeom>
              <a:blipFill rotWithShape="0">
                <a:blip r:embed="rId3"/>
                <a:stretch>
                  <a:fillRect l="-1361" t="-5921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6" y="2951271"/>
                <a:ext cx="4104456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51271"/>
                <a:ext cx="4104456" cy="1648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/>
          <p:cNvCxnSpPr>
            <a:stCxn id="5" idx="1"/>
            <a:endCxn id="9" idx="1"/>
          </p:cNvCxnSpPr>
          <p:nvPr/>
        </p:nvCxnSpPr>
        <p:spPr>
          <a:xfrm rot="10800000" flipH="1" flipV="1">
            <a:off x="314654" y="1604410"/>
            <a:ext cx="584938" cy="2170931"/>
          </a:xfrm>
          <a:prstGeom prst="curvedConnector3">
            <a:avLst>
              <a:gd name="adj1" fmla="val -39081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536" y="5229200"/>
            <a:ext cx="8433810" cy="130887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2807804" y="4575368"/>
            <a:ext cx="0" cy="61416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6016" y="3313676"/>
                <a:ext cx="43382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</m:oMath>
                  </m:oMathPara>
                </a14:m>
                <a:endParaRPr lang="en-US" sz="27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𝑣𝑖𝑡𝑒𝑠𝑠𝑒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13676"/>
                <a:ext cx="4338228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/>
      <p:bldP spid="8" grpId="0"/>
      <p:bldP spid="17" grpId="0" animBg="1"/>
    </p:bld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42087</TotalTime>
  <Words>1369</Words>
  <Application>Microsoft Office PowerPoint</Application>
  <PresentationFormat>On-screen Show (4:3)</PresentationFormat>
  <Paragraphs>195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WritingDesignTemplate</vt:lpstr>
      <vt:lpstr>Office Theme</vt:lpstr>
      <vt:lpstr>PowerPoint Presentation</vt:lpstr>
      <vt:lpstr>La conservation d’énergie mécanique</vt:lpstr>
      <vt:lpstr>La conservation de l’énergie</vt:lpstr>
      <vt:lpstr>Les types de systèmes</vt:lpstr>
      <vt:lpstr>L’énergie potentielle gravitationnelle</vt:lpstr>
      <vt:lpstr>L’énergie potentielle gravitationnelle</vt:lpstr>
      <vt:lpstr>L’énergie potentielle gravitationnelle – Attention aux unités</vt:lpstr>
      <vt:lpstr>D’autres forms d’énergie potentielle</vt:lpstr>
      <vt:lpstr>L’énergie cinétique</vt:lpstr>
      <vt:lpstr>L’énergie cinétique</vt:lpstr>
      <vt:lpstr>L’énergie cinétique – Attention aux unités!</vt:lpstr>
      <vt:lpstr>L’énergie totale est conservée</vt:lpstr>
      <vt:lpstr>La video “Conservation of Energy: Free Fall, Springs, and Pendulums” de Professor Dave Explains</vt:lpstr>
      <vt:lpstr>Le site web de PhET – Kinetic Energy Skate Park</vt:lpstr>
      <vt:lpstr>L’énergie totale est conservée</vt:lpstr>
      <vt:lpstr>Calculer l’énergie</vt:lpstr>
      <vt:lpstr>Calculer l’énergie</vt:lpstr>
      <vt:lpstr>La forme d’énergie change, mais l’energie totale reste la même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252</cp:revision>
  <dcterms:created xsi:type="dcterms:W3CDTF">2007-10-15T12:13:47Z</dcterms:created>
  <dcterms:modified xsi:type="dcterms:W3CDTF">2020-05-27T15:18:41Z</dcterms:modified>
</cp:coreProperties>
</file>