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722" r:id="rId2"/>
  </p:sldMasterIdLst>
  <p:handoutMasterIdLst>
    <p:handoutMasterId r:id="rId15"/>
  </p:handoutMasterIdLst>
  <p:sldIdLst>
    <p:sldId id="256" r:id="rId3"/>
    <p:sldId id="321" r:id="rId4"/>
    <p:sldId id="306" r:id="rId5"/>
    <p:sldId id="327" r:id="rId6"/>
    <p:sldId id="285" r:id="rId7"/>
    <p:sldId id="320" r:id="rId8"/>
    <p:sldId id="319" r:id="rId9"/>
    <p:sldId id="328" r:id="rId10"/>
    <p:sldId id="332" r:id="rId11"/>
    <p:sldId id="323" r:id="rId12"/>
    <p:sldId id="330" r:id="rId13"/>
    <p:sldId id="313" r:id="rId14"/>
  </p:sldIdLst>
  <p:sldSz cx="9144000" cy="6858000" type="screen4x3"/>
  <p:notesSz cx="7010400" cy="92964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00"/>
    <a:srgbClr val="FFFFFF"/>
    <a:srgbClr val="AB1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97869" autoAdjust="0"/>
  </p:normalViewPr>
  <p:slideViewPr>
    <p:cSldViewPr>
      <p:cViewPr>
        <p:scale>
          <a:sx n="75" d="100"/>
          <a:sy n="75" d="100"/>
        </p:scale>
        <p:origin x="802" y="2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CF766F-C0CB-4FD8-9B41-8C80BD9F8A5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4F986F-EECB-486C-B84D-1C8352417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0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805FE-2733-1C44-BE95-BAED125FB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9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62ED0-CF16-8C41-BEF1-DF60AB949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0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480F0-8584-0A4A-85F5-444A2B8A17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95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05FE-2733-1C44-BE95-BAED125FB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2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224D-A435-0D4C-B6FA-649E0F458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6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BC89-E7FB-8844-9C32-02C6F5E7D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21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6B143-A6F4-5445-9247-7C6F83EF87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12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5BDB-ED15-E047-94D5-082A801D1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94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E772-C934-234B-AF2D-47762AF32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47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B79F-694F-3546-814E-D0973F5AC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09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EBDA-B53D-5542-A888-C1EB3E67A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7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4224D-A435-0D4C-B6FA-649E0F458F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89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D2C6-B58E-5C48-A781-85680F5FC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6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2ED0-CF16-8C41-BEF1-DF60AB949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62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80F0-8584-0A4A-85F5-444A2B8A17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0BC89-E7FB-8844-9C32-02C6F5E7D0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6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6B143-A6F4-5445-9247-7C6F83EF87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C5BDB-ED15-E047-94D5-082A801D1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4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9E772-C934-234B-AF2D-47762AF320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2B79F-694F-3546-814E-D0973F5AC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0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FEBDA-B53D-5542-A888-C1EB3E67A7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AD2C6-B58E-5C48-A781-85680F5FC3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5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E41E8B-F451-894D-BBE7-E7C94B1B48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41E8B-F451-894D-BBE7-E7C94B1B48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9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61.png"/><Relationship Id="rId7" Type="http://schemas.openxmlformats.org/officeDocument/2006/relationships/image" Target="../media/image10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1.png"/><Relationship Id="rId5" Type="http://schemas.openxmlformats.org/officeDocument/2006/relationships/image" Target="../media/image81.png"/><Relationship Id="rId4" Type="http://schemas.openxmlformats.org/officeDocument/2006/relationships/image" Target="../media/image71.png"/><Relationship Id="rId9" Type="http://schemas.openxmlformats.org/officeDocument/2006/relationships/image" Target="../media/image1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png"/><Relationship Id="rId5" Type="http://schemas.openxmlformats.org/officeDocument/2006/relationships/image" Target="../media/image4.png"/><Relationship Id="rId10" Type="http://schemas.openxmlformats.org/officeDocument/2006/relationships/image" Target="../media/image120.png"/><Relationship Id="rId4" Type="http://schemas.openxmlformats.org/officeDocument/2006/relationships/image" Target="../media/image60.png"/><Relationship Id="rId9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2.png"/><Relationship Id="rId7" Type="http://schemas.openxmlformats.org/officeDocument/2006/relationships/image" Target="../media/image1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6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21" Type="http://schemas.openxmlformats.org/officeDocument/2006/relationships/image" Target="../media/image30.png"/><Relationship Id="rId7" Type="http://schemas.openxmlformats.org/officeDocument/2006/relationships/image" Target="../media/image22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1.png"/><Relationship Id="rId16" Type="http://schemas.openxmlformats.org/officeDocument/2006/relationships/image" Target="../media/image39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28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37.png"/><Relationship Id="rId22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3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7.png"/><Relationship Id="rId10" Type="http://schemas.openxmlformats.org/officeDocument/2006/relationships/image" Target="../media/image41.png"/><Relationship Id="rId4" Type="http://schemas.openxmlformats.org/officeDocument/2006/relationships/image" Target="../media/image47.png"/><Relationship Id="rId9" Type="http://schemas.openxmlformats.org/officeDocument/2006/relationships/image" Target="../media/image35.jp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50552" y="5871174"/>
            <a:ext cx="2734499" cy="64197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496" y="2955591"/>
            <a:ext cx="9073008" cy="76366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508" y="2914230"/>
            <a:ext cx="914501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Calculs associés avec l’énergie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5855" y="5838218"/>
            <a:ext cx="215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dirty="0">
                <a:solidFill>
                  <a:srgbClr val="00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Énergie 4</a:t>
            </a:r>
            <a:endParaRPr lang="en-US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85" y="365127"/>
            <a:ext cx="8263830" cy="833007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réalité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mouvement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6666" y="1488284"/>
            <a:ext cx="51480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Lorsqu’un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objet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chariot de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déplace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surface,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a de la friction.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6666" y="2857419"/>
            <a:ext cx="51125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friction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force sur un objet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direction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opposée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son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mouvement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6666" y="4226554"/>
            <a:ext cx="51827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d’un chariot,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a de la friction entre les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roues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les rails, entre les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roues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l’essieu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entre le chariot et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l’air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(la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traînée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Toutes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sources de friction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ralentissent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chariot.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5" y="1104512"/>
            <a:ext cx="3816424" cy="5724636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721180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85" y="365127"/>
            <a:ext cx="8263830" cy="833007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réalité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chute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libre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1239" y="1052736"/>
            <a:ext cx="51480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Lorsqu’un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objet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chute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proche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la surface de la Terre, la force de la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traînée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l’objet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3" r="15351"/>
          <a:stretch/>
        </p:blipFill>
        <p:spPr>
          <a:xfrm>
            <a:off x="406702" y="1412776"/>
            <a:ext cx="3554537" cy="5239658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961239" y="2454958"/>
            <a:ext cx="51125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traînée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force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exercée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les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d’air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l’objet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direction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opposée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chute.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1239" y="3857179"/>
            <a:ext cx="518276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Parce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la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traînée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augment avec la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d’un objet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chute libre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atteint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où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force de la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traînée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égale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la force de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gravité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À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moment, la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l’objet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9857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8448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54" y="1050996"/>
            <a:ext cx="91630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Avec un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d’information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un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d’arithmétique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calculer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potentielle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hauteur, la masse,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objet.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54" y="2563585"/>
            <a:ext cx="90052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la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plupart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année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 ignore la friction et la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traînée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résolvant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 de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problèmes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254" y="3614510"/>
            <a:ext cx="90112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réalité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partie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totale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serait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d’habitude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convertie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chaleur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son,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autre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cause de la friction et la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traînée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24201" r="28738" b="9689"/>
          <a:stretch/>
        </p:blipFill>
        <p:spPr>
          <a:xfrm>
            <a:off x="2951820" y="5013176"/>
            <a:ext cx="3240360" cy="1795335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1361867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145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conservée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772" y="1268760"/>
            <a:ext cx="8676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simplifiant d’autres situations pour analyser uniquement l’énergie potentielle gravitationnelle et l’énergie cinétique d’un objet (2 formes d’énergie mécanique), on peut déterminer plusieurs renseignements utiles de l’objet.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27600" r="20862" b="27600"/>
          <a:stretch/>
        </p:blipFill>
        <p:spPr>
          <a:xfrm>
            <a:off x="1367644" y="3155269"/>
            <a:ext cx="6408712" cy="2304256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233772" y="5531515"/>
            <a:ext cx="880272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exemple, on peut déterminer la hauteur, la masse, ou la vitesse du chariot aux moments divers sur une montagne russe, si on connaît certains renseignements de la situation. </a:t>
            </a:r>
          </a:p>
        </p:txBody>
      </p:sp>
    </p:spTree>
    <p:extLst>
      <p:ext uri="{BB962C8B-B14F-4D97-AF65-F5344CB8AC3E}">
        <p14:creationId xmlns:p14="http://schemas.microsoft.com/office/powerpoint/2010/main" val="231189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27270" y="2402445"/>
                <a:ext cx="5966960" cy="810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9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9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sz="39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9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9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39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sz="3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9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39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sz="3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9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sz="3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sz="3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9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3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270" y="2402445"/>
                <a:ext cx="5966960" cy="8107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65" y="365127"/>
            <a:ext cx="8623870" cy="9768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déterminer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renseignements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grâce à la conservation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5126" y="2402444"/>
            <a:ext cx="936104" cy="821656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355088" y="6008378"/>
            <a:ext cx="8797682" cy="955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on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donné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quelques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variables, on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déterminer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valeur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variables avec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équation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93150" y="3604015"/>
            <a:ext cx="30734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potentielle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initiale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2" name="Elbow Connector 111"/>
          <p:cNvCxnSpPr>
            <a:stCxn id="115" idx="0"/>
            <a:endCxn id="5" idx="2"/>
          </p:cNvCxnSpPr>
          <p:nvPr/>
        </p:nvCxnSpPr>
        <p:spPr>
          <a:xfrm rot="5400000" flipH="1" flipV="1">
            <a:off x="2036148" y="2917841"/>
            <a:ext cx="390771" cy="1003290"/>
          </a:xfrm>
          <a:prstGeom prst="bent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247715" y="3614871"/>
            <a:ext cx="2964346" cy="393787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721861" y="4738015"/>
            <a:ext cx="7776864" cy="129014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/>
              <p:cNvSpPr txBox="1"/>
              <p:nvPr/>
            </p:nvSpPr>
            <p:spPr>
              <a:xfrm>
                <a:off x="467544" y="4775102"/>
                <a:ext cx="8210099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775102"/>
                <a:ext cx="8210099" cy="12448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975309" y="1359277"/>
                <a:ext cx="7193382" cy="773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9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9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É</m:t>
                          </m:r>
                          <m:r>
                            <a:rPr lang="en-US" sz="39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𝑛𝑒𝑟𝑔𝑖𝑒</m:t>
                          </m:r>
                        </m:e>
                        <m:sub>
                          <m:r>
                            <a:rPr lang="en-US" sz="39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𝑖𝑛𝑖𝑡𝑖𝑎𝑙𝑒</m:t>
                          </m:r>
                        </m:sub>
                      </m:sSub>
                      <m:r>
                        <a:rPr lang="en-US" sz="39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É</m:t>
                          </m:r>
                          <m:r>
                            <a:rPr lang="en-US" sz="39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𝑛𝑒𝑟𝑔𝑖𝑒</m:t>
                          </m:r>
                        </m:e>
                        <m:sub>
                          <m:r>
                            <a:rPr lang="en-US" sz="39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𝑓𝑖𝑛𝑎𝑙𝑒</m:t>
                          </m:r>
                        </m:sub>
                      </m:sSub>
                    </m:oMath>
                  </m:oMathPara>
                </a14:m>
                <a:endParaRPr lang="en-US" sz="3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09" y="1359277"/>
                <a:ext cx="7193382" cy="7738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ectangle 145"/>
          <p:cNvSpPr/>
          <p:nvPr/>
        </p:nvSpPr>
        <p:spPr>
          <a:xfrm>
            <a:off x="3553648" y="2402444"/>
            <a:ext cx="936104" cy="821656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/>
          <p:cNvSpPr txBox="1"/>
          <p:nvPr/>
        </p:nvSpPr>
        <p:spPr>
          <a:xfrm>
            <a:off x="1735018" y="4068289"/>
            <a:ext cx="30734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initiale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8" name="Elbow Connector 147"/>
          <p:cNvCxnSpPr>
            <a:stCxn id="149" idx="0"/>
            <a:endCxn id="146" idx="2"/>
          </p:cNvCxnSpPr>
          <p:nvPr/>
        </p:nvCxnSpPr>
        <p:spPr>
          <a:xfrm rot="5400000" flipH="1" flipV="1">
            <a:off x="3219206" y="3276651"/>
            <a:ext cx="855045" cy="749944"/>
          </a:xfrm>
          <a:prstGeom prst="bent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1789583" y="4079145"/>
            <a:ext cx="2964346" cy="393787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4733247" y="4068289"/>
            <a:ext cx="30734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potentielle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finale</a:t>
            </a:r>
          </a:p>
        </p:txBody>
      </p:sp>
      <p:cxnSp>
        <p:nvCxnSpPr>
          <p:cNvPr id="157" name="Elbow Connector 156"/>
          <p:cNvCxnSpPr>
            <a:stCxn id="158" idx="0"/>
            <a:endCxn id="159" idx="2"/>
          </p:cNvCxnSpPr>
          <p:nvPr/>
        </p:nvCxnSpPr>
        <p:spPr>
          <a:xfrm rot="16200000" flipV="1">
            <a:off x="5385916" y="3195076"/>
            <a:ext cx="855045" cy="913094"/>
          </a:xfrm>
          <a:prstGeom prst="bentConnector3">
            <a:avLst>
              <a:gd name="adj1" fmla="val 19733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4787812" y="4079145"/>
            <a:ext cx="2964346" cy="393787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4888839" y="2402444"/>
            <a:ext cx="936104" cy="821656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/>
          <p:cNvSpPr txBox="1"/>
          <p:nvPr/>
        </p:nvSpPr>
        <p:spPr>
          <a:xfrm>
            <a:off x="6068437" y="3441838"/>
            <a:ext cx="30734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finale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6123002" y="3452694"/>
            <a:ext cx="2964346" cy="393787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6224030" y="2402444"/>
            <a:ext cx="936104" cy="821656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Elbow Connector 166"/>
          <p:cNvCxnSpPr>
            <a:stCxn id="162" idx="0"/>
            <a:endCxn id="166" idx="2"/>
          </p:cNvCxnSpPr>
          <p:nvPr/>
        </p:nvCxnSpPr>
        <p:spPr>
          <a:xfrm rot="16200000" flipV="1">
            <a:off x="7034332" y="2881850"/>
            <a:ext cx="228594" cy="913093"/>
          </a:xfrm>
          <a:prstGeom prst="bent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768696" y="4660592"/>
            <a:ext cx="1273612" cy="1444994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1" name="Elbow Connector 170"/>
          <p:cNvCxnSpPr>
            <a:cxnSpLocks/>
            <a:stCxn id="115" idx="2"/>
            <a:endCxn id="170" idx="0"/>
          </p:cNvCxnSpPr>
          <p:nvPr/>
        </p:nvCxnSpPr>
        <p:spPr>
          <a:xfrm rot="5400000">
            <a:off x="1241728" y="4172432"/>
            <a:ext cx="651934" cy="324386"/>
          </a:xfrm>
          <a:prstGeom prst="bent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/>
          <p:cNvSpPr/>
          <p:nvPr/>
        </p:nvSpPr>
        <p:spPr>
          <a:xfrm>
            <a:off x="2585194" y="4658423"/>
            <a:ext cx="1626766" cy="1444994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Elbow Connector 178"/>
          <p:cNvCxnSpPr>
            <a:cxnSpLocks/>
            <a:stCxn id="149" idx="2"/>
            <a:endCxn id="178" idx="0"/>
          </p:cNvCxnSpPr>
          <p:nvPr/>
        </p:nvCxnSpPr>
        <p:spPr>
          <a:xfrm rot="16200000" flipH="1">
            <a:off x="3242421" y="4502266"/>
            <a:ext cx="185491" cy="126821"/>
          </a:xfrm>
          <a:prstGeom prst="bent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Elbow Connector 182"/>
          <p:cNvCxnSpPr>
            <a:cxnSpLocks/>
            <a:stCxn id="158" idx="2"/>
          </p:cNvCxnSpPr>
          <p:nvPr/>
        </p:nvCxnSpPr>
        <p:spPr>
          <a:xfrm rot="5400000">
            <a:off x="5865189" y="4253626"/>
            <a:ext cx="185491" cy="624103"/>
          </a:xfrm>
          <a:prstGeom prst="bent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lbow Connector 189"/>
          <p:cNvCxnSpPr>
            <a:cxnSpLocks/>
          </p:cNvCxnSpPr>
          <p:nvPr/>
        </p:nvCxnSpPr>
        <p:spPr>
          <a:xfrm rot="5400000">
            <a:off x="7231288" y="4060353"/>
            <a:ext cx="819888" cy="376252"/>
          </a:xfrm>
          <a:prstGeom prst="bentConnector3">
            <a:avLst>
              <a:gd name="adj1" fmla="val 88395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urved Connector 215"/>
          <p:cNvCxnSpPr>
            <a:stCxn id="140" idx="1"/>
            <a:endCxn id="4" idx="1"/>
          </p:cNvCxnSpPr>
          <p:nvPr/>
        </p:nvCxnSpPr>
        <p:spPr>
          <a:xfrm rot="10800000" flipH="1" flipV="1">
            <a:off x="975308" y="1746177"/>
            <a:ext cx="751961" cy="1061667"/>
          </a:xfrm>
          <a:prstGeom prst="curvedConnector3">
            <a:avLst>
              <a:gd name="adj1" fmla="val -30401"/>
            </a:avLst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urved Connector 217"/>
          <p:cNvCxnSpPr>
            <a:cxnSpLocks/>
            <a:stCxn id="4" idx="1"/>
            <a:endCxn id="123" idx="1"/>
          </p:cNvCxnSpPr>
          <p:nvPr/>
        </p:nvCxnSpPr>
        <p:spPr>
          <a:xfrm rot="10800000" flipV="1">
            <a:off x="467544" y="2807844"/>
            <a:ext cx="1259726" cy="2589671"/>
          </a:xfrm>
          <a:prstGeom prst="curvedConnector3">
            <a:avLst>
              <a:gd name="adj1" fmla="val 118147"/>
            </a:avLst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D070AD67-3A65-4F01-B6A6-7E5C0D102FE6}"/>
              </a:ext>
            </a:extLst>
          </p:cNvPr>
          <p:cNvSpPr/>
          <p:nvPr/>
        </p:nvSpPr>
        <p:spPr>
          <a:xfrm>
            <a:off x="4814547" y="4660592"/>
            <a:ext cx="1273612" cy="1444994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B30B9F6-E22B-41FB-9C2E-0FD39417DE3F}"/>
              </a:ext>
            </a:extLst>
          </p:cNvPr>
          <p:cNvSpPr/>
          <p:nvPr/>
        </p:nvSpPr>
        <p:spPr>
          <a:xfrm>
            <a:off x="6708699" y="4658423"/>
            <a:ext cx="1626766" cy="1444994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2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2" grpId="0"/>
      <p:bldP spid="110" grpId="0"/>
      <p:bldP spid="115" grpId="0" animBg="1"/>
      <p:bldP spid="122" grpId="0" animBg="1"/>
      <p:bldP spid="123" grpId="0"/>
      <p:bldP spid="140" grpId="0"/>
      <p:bldP spid="146" grpId="0" animBg="1"/>
      <p:bldP spid="147" grpId="0"/>
      <p:bldP spid="149" grpId="0" animBg="1"/>
      <p:bldP spid="156" grpId="0"/>
      <p:bldP spid="158" grpId="0" animBg="1"/>
      <p:bldP spid="159" grpId="0" animBg="1"/>
      <p:bldP spid="161" grpId="0"/>
      <p:bldP spid="162" grpId="0" animBg="1"/>
      <p:bldP spid="166" grpId="0" animBg="1"/>
      <p:bldP spid="170" grpId="0" animBg="1"/>
      <p:bldP spid="17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75" y="365127"/>
            <a:ext cx="8956451" cy="7714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Important!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étapes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suivre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résoudre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1073" y="1412776"/>
            <a:ext cx="8676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Écrire l’information qui est donnée.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073" y="2260974"/>
            <a:ext cx="8676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Identifier ce que vous êtes demandé de trouver.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073" y="3109172"/>
            <a:ext cx="8816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Identifier, utiliser, et/ou combiner, des équations qui contiennent l’information donnée et l’information voulue, et calculer la valeur voulue.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073" y="5349314"/>
            <a:ext cx="8816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faut aussi assurer de bien comprendre la situation décrite dans une question – dessiner une image de la situation est souvent une bonne façon à commencer.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31640" y="1966774"/>
                <a:ext cx="166763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=300 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𝑘𝑔</m:t>
                      </m:r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966774"/>
                <a:ext cx="1667636" cy="415498"/>
              </a:xfrm>
              <a:prstGeom prst="rect">
                <a:avLst/>
              </a:prstGeom>
              <a:blipFill rotWithShape="0">
                <a:blip r:embed="rId3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50262" y="1966774"/>
                <a:ext cx="149496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10 </m:t>
                      </m:r>
                      <m:r>
                        <a:rPr lang="en-US" sz="2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262" y="1966774"/>
                <a:ext cx="1494960" cy="415498"/>
              </a:xfrm>
              <a:prstGeom prst="rect">
                <a:avLst/>
              </a:prstGeom>
              <a:blipFill rotWithShape="0">
                <a:blip r:embed="rId4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96208" y="1966774"/>
                <a:ext cx="13400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0 </m:t>
                      </m:r>
                      <m:r>
                        <a:rPr lang="en-US" sz="2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208" y="1966774"/>
                <a:ext cx="1340046" cy="415498"/>
              </a:xfrm>
              <a:prstGeom prst="rect">
                <a:avLst/>
              </a:prstGeom>
              <a:blipFill rotWithShape="0">
                <a:blip r:embed="rId5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27719" y="2800889"/>
                <a:ext cx="1306768" cy="441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 </m:t>
                      </m:r>
                      <m:r>
                        <a:rPr lang="en-US" sz="2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719" y="2800889"/>
                <a:ext cx="1306768" cy="441403"/>
              </a:xfrm>
              <a:prstGeom prst="rect">
                <a:avLst/>
              </a:prstGeom>
              <a:blipFill rotWithShape="0">
                <a:blip r:embed="rId6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75340" y="4586500"/>
                <a:ext cx="1730858" cy="697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340" y="4586500"/>
                <a:ext cx="1730858" cy="6973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1765" y="4714997"/>
                <a:ext cx="1447256" cy="44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𝑚𝑔h</m:t>
                      </m:r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65" y="4714997"/>
                <a:ext cx="1447256" cy="440377"/>
              </a:xfrm>
              <a:prstGeom prst="rect">
                <a:avLst/>
              </a:prstGeom>
              <a:blipFill rotWithShape="0">
                <a:blip r:embed="rId8"/>
                <a:stretch>
                  <a:fillRect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62517" y="4586500"/>
                <a:ext cx="4481483" cy="697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𝑚𝑔h</m:t>
                          </m:r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𝑚𝑔h</m:t>
                          </m:r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517" y="4586500"/>
                <a:ext cx="4481483" cy="69737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25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  <p:bldP spid="16" grpId="0"/>
      <p:bldP spid="17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3007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Calculer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27600" r="20862" b="27600"/>
          <a:stretch/>
        </p:blipFill>
        <p:spPr>
          <a:xfrm>
            <a:off x="1403648" y="1556792"/>
            <a:ext cx="6408712" cy="2304256"/>
          </a:xfrm>
          <a:prstGeom prst="rect">
            <a:avLst/>
          </a:prstGeom>
          <a:ln>
            <a:solidFill>
              <a:srgbClr val="003300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7398693" y="2815516"/>
            <a:ext cx="0" cy="959223"/>
          </a:xfrm>
          <a:prstGeom prst="straightConnector1">
            <a:avLst/>
          </a:prstGeom>
          <a:ln>
            <a:solidFill>
              <a:srgbClr val="0033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03648" y="3774739"/>
            <a:ext cx="640871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05269" y="3018128"/>
            <a:ext cx="1003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54077" y="1002795"/>
            <a:ext cx="53734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 du chariot        = 300 kg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9" t="49559" r="85134" b="46241"/>
          <a:stretch/>
        </p:blipFill>
        <p:spPr>
          <a:xfrm>
            <a:off x="4896199" y="1171780"/>
            <a:ext cx="496297" cy="216025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341909" y="5255062"/>
            <a:ext cx="8590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Combien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potentielle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possédée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le chariot à la position C?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454477" y="2095436"/>
            <a:ext cx="0" cy="1679302"/>
          </a:xfrm>
          <a:prstGeom prst="straightConnector1">
            <a:avLst/>
          </a:prstGeom>
          <a:ln>
            <a:solidFill>
              <a:srgbClr val="0033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72000" y="3018128"/>
            <a:ext cx="1003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56846" y="6133450"/>
                <a:ext cx="1783110" cy="548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𝑚𝑔h</m:t>
                      </m:r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46" y="6133450"/>
                <a:ext cx="1783110" cy="5482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341909" y="3830993"/>
            <a:ext cx="8590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possédé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le chariot à la position C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s’il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se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déplace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46040" y="4761103"/>
            <a:ext cx="38519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 </a:t>
            </a:r>
            <a:r>
              <a:rPr lang="en-US" sz="27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r>
              <a:rPr lang="en-US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potentielle</a:t>
            </a:r>
            <a:endParaRPr lang="en-US" sz="27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231598" y="6153681"/>
                <a:ext cx="484472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300 </m:t>
                          </m:r>
                          <m: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e>
                      </m:d>
                      <m:d>
                        <m:dPr>
                          <m:ctrlP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81 </m:t>
                          </m:r>
                          <m: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7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10 </m:t>
                          </m:r>
                          <m:r>
                            <a:rPr lang="en-US" sz="27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3300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598" y="6153681"/>
                <a:ext cx="4844724" cy="5078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2" name="TextBox 8191"/>
              <p:cNvSpPr txBox="1"/>
              <p:nvPr/>
            </p:nvSpPr>
            <p:spPr>
              <a:xfrm>
                <a:off x="6832444" y="6153681"/>
                <a:ext cx="187936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=29 430 </m:t>
                      </m:r>
                      <m:r>
                        <a:rPr lang="en-US" sz="270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92" name="TextBox 81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444" y="6153681"/>
                <a:ext cx="1879361" cy="5078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01365" y="5750207"/>
                <a:ext cx="166763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=300 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𝑘𝑔</m:t>
                      </m:r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365" y="5750207"/>
                <a:ext cx="1667636" cy="415498"/>
              </a:xfrm>
              <a:prstGeom prst="rect">
                <a:avLst/>
              </a:prstGeom>
              <a:blipFill rotWithShape="0">
                <a:blip r:embed="rId7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4488125" y="5750207"/>
                <a:ext cx="196726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=9,81 </m:t>
                      </m:r>
                      <m:r>
                        <a:rPr lang="en-US" sz="2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125" y="5750207"/>
                <a:ext cx="1967269" cy="415498"/>
              </a:xfrm>
              <a:prstGeom prst="rect">
                <a:avLst/>
              </a:prstGeom>
              <a:blipFill>
                <a:blip r:embed="rId8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422077" y="5750207"/>
                <a:ext cx="141275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10 </m:t>
                      </m:r>
                      <m:r>
                        <a:rPr lang="en-US" sz="2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077" y="5750207"/>
                <a:ext cx="1412759" cy="4154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728267" y="5737768"/>
                <a:ext cx="1000722" cy="44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</m:t>
                      </m:r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267" y="5737768"/>
                <a:ext cx="1000722" cy="440377"/>
              </a:xfrm>
              <a:prstGeom prst="rect">
                <a:avLst/>
              </a:prstGeom>
              <a:blipFill rotWithShape="0">
                <a:blip r:embed="rId10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495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24" grpId="0"/>
      <p:bldP spid="8192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3007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Calculer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27600" r="20862" b="27600"/>
          <a:stretch/>
        </p:blipFill>
        <p:spPr>
          <a:xfrm>
            <a:off x="1403648" y="1556792"/>
            <a:ext cx="6408712" cy="2304256"/>
          </a:xfrm>
          <a:prstGeom prst="rect">
            <a:avLst/>
          </a:prstGeom>
          <a:ln>
            <a:solidFill>
              <a:srgbClr val="003300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7398693" y="2815516"/>
            <a:ext cx="0" cy="959223"/>
          </a:xfrm>
          <a:prstGeom prst="straightConnector1">
            <a:avLst/>
          </a:prstGeom>
          <a:ln>
            <a:solidFill>
              <a:srgbClr val="0033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03648" y="3774739"/>
            <a:ext cx="640871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05269" y="3018128"/>
            <a:ext cx="1003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54077" y="1002795"/>
            <a:ext cx="53734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 du chariot        = 300 kg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9" t="49559" r="85134" b="46241"/>
          <a:stretch/>
        </p:blipFill>
        <p:spPr>
          <a:xfrm>
            <a:off x="4896199" y="1171780"/>
            <a:ext cx="496297" cy="216025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79512" y="4751823"/>
            <a:ext cx="8590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Combien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possédée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le chariot à la position B?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454477" y="2095436"/>
            <a:ext cx="0" cy="1679302"/>
          </a:xfrm>
          <a:prstGeom prst="straightConnector1">
            <a:avLst/>
          </a:prstGeom>
          <a:ln>
            <a:solidFill>
              <a:srgbClr val="0033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72000" y="3018128"/>
            <a:ext cx="1003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385930" y="5600551"/>
                <a:ext cx="3186070" cy="539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=29 430 </m:t>
                      </m:r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930" y="5600551"/>
                <a:ext cx="3186070" cy="53989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79512" y="3828493"/>
            <a:ext cx="8590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possédé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le chariot à la position B après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descendu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position C?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13704" y="4249644"/>
            <a:ext cx="35699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 </a:t>
            </a:r>
            <a:r>
              <a:rPr lang="en-US" sz="27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r>
              <a:rPr lang="en-US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endParaRPr lang="en-US" sz="27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25131" y="5616581"/>
                <a:ext cx="157887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131" y="5616581"/>
                <a:ext cx="1578875" cy="5078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93120" y="5616581"/>
            <a:ext cx="12241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85929" y="6084678"/>
                <a:ext cx="2610007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=29 430 </m:t>
                      </m:r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929" y="6084678"/>
                <a:ext cx="2610007" cy="5078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652392" y="5616581"/>
            <a:ext cx="12241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→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5588146"/>
            <a:ext cx="0" cy="1004363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10436" y="5616581"/>
                <a:ext cx="187936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=29 430 </m:t>
                      </m:r>
                      <m:r>
                        <a:rPr lang="en-US" sz="27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36" y="5616581"/>
                <a:ext cx="1879361" cy="5078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53387" y="5168580"/>
                <a:ext cx="4955116" cy="539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387" y="5168580"/>
                <a:ext cx="4955116" cy="53989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99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/>
      <p:bldP spid="31" grpId="0"/>
      <p:bldP spid="17" grpId="0"/>
      <p:bldP spid="18" grpId="1"/>
      <p:bldP spid="20" grpId="1"/>
      <p:bldP spid="21" grpId="0"/>
      <p:bldP spid="6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3007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Calculer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27600" r="20862" b="27600"/>
          <a:stretch/>
        </p:blipFill>
        <p:spPr>
          <a:xfrm>
            <a:off x="328634" y="1520455"/>
            <a:ext cx="4991812" cy="1794809"/>
          </a:xfrm>
          <a:prstGeom prst="rect">
            <a:avLst/>
          </a:prstGeom>
          <a:ln>
            <a:solidFill>
              <a:srgbClr val="003300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5043411" y="2531418"/>
            <a:ext cx="0" cy="713138"/>
          </a:xfrm>
          <a:prstGeom prst="straightConnector1">
            <a:avLst/>
          </a:prstGeom>
          <a:ln>
            <a:solidFill>
              <a:srgbClr val="0033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8634" y="3244556"/>
            <a:ext cx="499181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4700" y="2610988"/>
            <a:ext cx="1003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17" y="1034375"/>
            <a:ext cx="53734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 du chariot        = 300 kg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9" t="49559" r="85134" b="46241"/>
          <a:stretch/>
        </p:blipFill>
        <p:spPr>
          <a:xfrm>
            <a:off x="3148739" y="1203360"/>
            <a:ext cx="496297" cy="216025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86815" y="3219318"/>
            <a:ext cx="8770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le chariot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passait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position C (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où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c’était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immobile) à la position B, que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serait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la position B?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537569" y="1924404"/>
            <a:ext cx="0" cy="1320152"/>
          </a:xfrm>
          <a:prstGeom prst="straightConnector1">
            <a:avLst/>
          </a:prstGeom>
          <a:ln>
            <a:solidFill>
              <a:srgbClr val="0033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47122" y="2604646"/>
            <a:ext cx="1003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63857" y="4293512"/>
                <a:ext cx="4552560" cy="697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57" y="4293512"/>
                <a:ext cx="4552560" cy="6973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467882" y="4843447"/>
                <a:ext cx="2499032" cy="697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882" y="4843447"/>
                <a:ext cx="2499032" cy="6973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4730973" y="4072040"/>
                <a:ext cx="166763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=300 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𝑘𝑔</m:t>
                      </m:r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973" y="4072040"/>
                <a:ext cx="1667636" cy="415498"/>
              </a:xfrm>
              <a:prstGeom prst="rect">
                <a:avLst/>
              </a:prstGeom>
              <a:blipFill>
                <a:blip r:embed="rId6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6281408" y="4072040"/>
                <a:ext cx="196726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=9,81 </m:t>
                      </m:r>
                      <m:r>
                        <a:rPr lang="en-US" sz="2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408" y="4072040"/>
                <a:ext cx="1967269" cy="415498"/>
              </a:xfrm>
              <a:prstGeom prst="rect">
                <a:avLst/>
              </a:prstGeom>
              <a:blipFill>
                <a:blip r:embed="rId7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6241249" y="4413012"/>
                <a:ext cx="149496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10 </m:t>
                      </m:r>
                      <m:r>
                        <a:rPr lang="en-US" sz="2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249" y="4413012"/>
                <a:ext cx="1494960" cy="415498"/>
              </a:xfrm>
              <a:prstGeom prst="rect">
                <a:avLst/>
              </a:prstGeom>
              <a:blipFill>
                <a:blip r:embed="rId8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7677635" y="4757720"/>
                <a:ext cx="971933" cy="441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</m:t>
                      </m:r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635" y="4757720"/>
                <a:ext cx="971933" cy="441403"/>
              </a:xfrm>
              <a:prstGeom prst="rect">
                <a:avLst/>
              </a:prstGeom>
              <a:blipFill>
                <a:blip r:embed="rId9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6299822" y="4757720"/>
                <a:ext cx="1377813" cy="441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0 </m:t>
                      </m:r>
                      <m:r>
                        <a:rPr lang="en-US" sz="2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822" y="4757720"/>
                <a:ext cx="1377813" cy="441403"/>
              </a:xfrm>
              <a:prstGeom prst="rect">
                <a:avLst/>
              </a:prstGeom>
              <a:blipFill>
                <a:blip r:embed="rId10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730973" y="4413012"/>
            <a:ext cx="15872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21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initiale</a:t>
            </a:r>
            <a:r>
              <a:rPr lang="en-US" sz="2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30973" y="4770672"/>
            <a:ext cx="158569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finale   →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7609931" y="4413012"/>
                <a:ext cx="160204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0 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931" y="4413012"/>
                <a:ext cx="1602042" cy="415498"/>
              </a:xfrm>
              <a:prstGeom prst="rect">
                <a:avLst/>
              </a:prstGeom>
              <a:blipFill>
                <a:blip r:embed="rId11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V="1">
            <a:off x="1514058" y="4494763"/>
            <a:ext cx="720080" cy="44507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9876130">
            <a:off x="2060989" y="4056789"/>
            <a:ext cx="7930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2677964" y="4494763"/>
            <a:ext cx="720080" cy="44507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9876130">
            <a:off x="3308256" y="4056788"/>
            <a:ext cx="7930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532946" y="5999209"/>
                <a:ext cx="2499032" cy="447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946" y="5999209"/>
                <a:ext cx="2499032" cy="447880"/>
              </a:xfrm>
              <a:prstGeom prst="rect">
                <a:avLst/>
              </a:prstGeom>
              <a:blipFill>
                <a:blip r:embed="rId12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>
          <a:xfrm flipV="1">
            <a:off x="2963246" y="5149694"/>
            <a:ext cx="316238" cy="19244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65236" y="5149694"/>
            <a:ext cx="316238" cy="19244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377778" y="5603395"/>
            <a:ext cx="7930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57839" y="5603395"/>
            <a:ext cx="7930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1765236" y="6329202"/>
                <a:ext cx="1731724" cy="498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sSub>
                            <m:sSubPr>
                              <m:ctrlP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rad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36" y="6329202"/>
                <a:ext cx="1731724" cy="49827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912622" y="5885925"/>
                <a:ext cx="932322" cy="614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7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/>
                      </m:rad>
                    </m:oMath>
                  </m:oMathPara>
                </a14:m>
                <a:endParaRPr lang="en-US" sz="27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22" y="5885925"/>
                <a:ext cx="932322" cy="61459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3650456" y="5885925"/>
                <a:ext cx="932322" cy="614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7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/>
                      </m:rad>
                    </m:oMath>
                  </m:oMathPara>
                </a14:m>
                <a:endParaRPr lang="en-US" sz="27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456" y="5885925"/>
                <a:ext cx="932322" cy="61459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5348253" y="5168550"/>
                <a:ext cx="3483077" cy="510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(9</m:t>
                          </m:r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81 </m:t>
                          </m:r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)(10 </m:t>
                          </m:r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rad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253" y="5168550"/>
                <a:ext cx="3483077" cy="5105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Curved Connector 47"/>
          <p:cNvCxnSpPr>
            <a:stCxn id="43" idx="3"/>
            <a:endCxn id="46" idx="1"/>
          </p:cNvCxnSpPr>
          <p:nvPr/>
        </p:nvCxnSpPr>
        <p:spPr>
          <a:xfrm flipV="1">
            <a:off x="3496960" y="5423812"/>
            <a:ext cx="1851293" cy="1154529"/>
          </a:xfrm>
          <a:prstGeom prst="curved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071606" y="5697273"/>
                <a:ext cx="1776952" cy="44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14 </m:t>
                      </m:r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606" y="5697273"/>
                <a:ext cx="1776952" cy="441403"/>
              </a:xfrm>
              <a:prstGeom prst="rect">
                <a:avLst/>
              </a:prstGeom>
              <a:blipFill rotWithShape="0">
                <a:blip r:embed="rId1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7119803" y="5718022"/>
            <a:ext cx="1680558" cy="399905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652120" y="1894680"/>
            <a:ext cx="3017033" cy="9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Ignorer la friction et la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traînée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A1CB628-1EC6-440D-8D6C-15C0B8E8CB0A}"/>
                  </a:ext>
                </a:extLst>
              </p:cNvPr>
              <p:cNvSpPr txBox="1"/>
              <p:nvPr/>
            </p:nvSpPr>
            <p:spPr>
              <a:xfrm>
                <a:off x="1452893" y="5474940"/>
                <a:ext cx="2499032" cy="697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A1CB628-1EC6-440D-8D6C-15C0B8E8C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893" y="5474940"/>
                <a:ext cx="2499032" cy="69737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92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4" grpId="0"/>
      <p:bldP spid="25" grpId="0"/>
      <p:bldP spid="26" grpId="0"/>
      <p:bldP spid="30" grpId="0"/>
      <p:bldP spid="31" grpId="0"/>
      <p:bldP spid="32" grpId="0"/>
      <p:bldP spid="33" grpId="0"/>
      <p:bldP spid="35" grpId="0"/>
      <p:bldP spid="36" grpId="0"/>
      <p:bldP spid="41" grpId="0"/>
      <p:bldP spid="42" grpId="0"/>
      <p:bldP spid="43" grpId="0"/>
      <p:bldP spid="44" grpId="0"/>
      <p:bldP spid="45" grpId="0"/>
      <p:bldP spid="46" grpId="0"/>
      <p:bldP spid="56" grpId="0"/>
      <p:bldP spid="57" grpId="0" animBg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3007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Calculer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27600" r="20862" b="27600"/>
          <a:stretch/>
        </p:blipFill>
        <p:spPr>
          <a:xfrm>
            <a:off x="445835" y="1440812"/>
            <a:ext cx="4991812" cy="1794809"/>
          </a:xfrm>
          <a:prstGeom prst="rect">
            <a:avLst/>
          </a:prstGeom>
          <a:ln>
            <a:solidFill>
              <a:srgbClr val="003300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5160612" y="2451775"/>
            <a:ext cx="0" cy="713138"/>
          </a:xfrm>
          <a:prstGeom prst="straightConnector1">
            <a:avLst/>
          </a:prstGeom>
          <a:ln>
            <a:solidFill>
              <a:srgbClr val="0033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5835" y="3164913"/>
            <a:ext cx="499181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81901" y="2531345"/>
            <a:ext cx="1003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3818" y="954732"/>
            <a:ext cx="53734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Masse du chariot        = 300 kg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9" t="49559" r="85134" b="46241"/>
          <a:stretch/>
        </p:blipFill>
        <p:spPr>
          <a:xfrm>
            <a:off x="3265940" y="1123717"/>
            <a:ext cx="496297" cy="216025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86815" y="3219318"/>
            <a:ext cx="8770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le chariot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passait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position C (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où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c’est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immobile) à la position D, que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serait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la position D?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654770" y="1844761"/>
            <a:ext cx="0" cy="1320152"/>
          </a:xfrm>
          <a:prstGeom prst="straightConnector1">
            <a:avLst/>
          </a:prstGeom>
          <a:ln>
            <a:solidFill>
              <a:srgbClr val="0033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64323" y="2525003"/>
            <a:ext cx="1003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59049" y="4211802"/>
                <a:ext cx="4371240" cy="697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49" y="4211802"/>
                <a:ext cx="4371240" cy="6973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10251" y="4803875"/>
                <a:ext cx="3163228" cy="697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251" y="4803875"/>
                <a:ext cx="3163228" cy="6973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4738529" y="4009597"/>
                <a:ext cx="166763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=300 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𝑘𝑔</m:t>
                      </m:r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529" y="4009597"/>
                <a:ext cx="1667636" cy="415498"/>
              </a:xfrm>
              <a:prstGeom prst="rect">
                <a:avLst/>
              </a:prstGeom>
              <a:blipFill>
                <a:blip r:embed="rId6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6288964" y="4009597"/>
                <a:ext cx="196726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=9,81 </m:t>
                      </m:r>
                      <m:r>
                        <a:rPr lang="en-US" sz="2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964" y="4009597"/>
                <a:ext cx="1967269" cy="415498"/>
              </a:xfrm>
              <a:prstGeom prst="rect">
                <a:avLst/>
              </a:prstGeom>
              <a:blipFill>
                <a:blip r:embed="rId7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6281907" y="4302310"/>
                <a:ext cx="149496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10 </m:t>
                      </m:r>
                      <m:r>
                        <a:rPr lang="en-US" sz="2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907" y="4302310"/>
                <a:ext cx="1494960" cy="415498"/>
              </a:xfrm>
              <a:prstGeom prst="rect">
                <a:avLst/>
              </a:prstGeom>
              <a:blipFill>
                <a:blip r:embed="rId8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7718293" y="4647018"/>
                <a:ext cx="971933" cy="441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</m:t>
                      </m:r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293" y="4647018"/>
                <a:ext cx="971933" cy="441403"/>
              </a:xfrm>
              <a:prstGeom prst="rect">
                <a:avLst/>
              </a:prstGeom>
              <a:blipFill>
                <a:blip r:embed="rId9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6340480" y="4647018"/>
                <a:ext cx="1318502" cy="441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 </m:t>
                      </m:r>
                      <m:r>
                        <a:rPr lang="en-US" sz="2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480" y="4647018"/>
                <a:ext cx="1318502" cy="441403"/>
              </a:xfrm>
              <a:prstGeom prst="rect">
                <a:avLst/>
              </a:prstGeom>
              <a:blipFill>
                <a:blip r:embed="rId10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775394" y="4302310"/>
            <a:ext cx="15872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21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initiale</a:t>
            </a:r>
            <a:r>
              <a:rPr lang="en-US" sz="2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75394" y="4659970"/>
            <a:ext cx="16001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finale   →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7650589" y="4302310"/>
                <a:ext cx="160204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0 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589" y="4302310"/>
                <a:ext cx="1602042" cy="415498"/>
              </a:xfrm>
              <a:prstGeom prst="rect">
                <a:avLst/>
              </a:prstGeom>
              <a:blipFill>
                <a:blip r:embed="rId11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V="1">
            <a:off x="1527930" y="4413053"/>
            <a:ext cx="720080" cy="44507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9876130">
            <a:off x="2074861" y="3975079"/>
            <a:ext cx="7930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592871" y="5005934"/>
                <a:ext cx="972769" cy="44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r>
                        <a:rPr lang="en-US" sz="2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en-US" sz="2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1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871" y="5005934"/>
                <a:ext cx="972769" cy="441403"/>
              </a:xfrm>
              <a:prstGeom prst="rect">
                <a:avLst/>
              </a:prstGeom>
              <a:blipFill rotWithShape="0">
                <a:blip r:embed="rId12"/>
                <a:stretch>
                  <a:fillRect l="-5000" r="-1250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7427306" y="6210923"/>
            <a:ext cx="1680558" cy="399905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57871" y="5005934"/>
                <a:ext cx="972769" cy="44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r>
                        <a:rPr lang="en-US" sz="2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en-US" sz="2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1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71" y="5005934"/>
                <a:ext cx="972769" cy="441403"/>
              </a:xfrm>
              <a:prstGeom prst="rect">
                <a:avLst/>
              </a:prstGeom>
              <a:blipFill rotWithShape="0">
                <a:blip r:embed="rId13"/>
                <a:stretch>
                  <a:fillRect l="-5031" r="-1258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5652120" y="1894680"/>
            <a:ext cx="3017033" cy="9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Ignorer la friction et la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traînée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20306" y="5334482"/>
                <a:ext cx="3163228" cy="697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06" y="5334482"/>
                <a:ext cx="3163228" cy="69737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577487" y="6183793"/>
                <a:ext cx="60358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2</m:t>
                      </m:r>
                    </m:oMath>
                  </m:oMathPara>
                </a14:m>
                <a:endParaRPr lang="en-US" sz="21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487" y="6183793"/>
                <a:ext cx="603585" cy="41549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16052" y="6012800"/>
                <a:ext cx="3163228" cy="697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</m:t>
                      </m:r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52" y="6012800"/>
                <a:ext cx="3163228" cy="69737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>
          <a:xfrm flipV="1">
            <a:off x="2987824" y="6295752"/>
            <a:ext cx="316238" cy="19244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971600" y="6295319"/>
            <a:ext cx="316238" cy="19244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83695" y="6181817"/>
                <a:ext cx="60358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2 </m:t>
                      </m:r>
                      <m:r>
                        <a:rPr lang="en-US" sz="2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21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95" y="6181817"/>
                <a:ext cx="603585" cy="415498"/>
              </a:xfrm>
              <a:prstGeom prst="rect">
                <a:avLst/>
              </a:prstGeom>
              <a:blipFill rotWithShape="0">
                <a:blip r:embed="rId17"/>
                <a:stretch>
                  <a:fillRect l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6118184" y="5021615"/>
                <a:ext cx="2432180" cy="447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 </m:t>
                      </m:r>
                      <m:sSup>
                        <m:sSup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184" y="5021615"/>
                <a:ext cx="2432180" cy="447880"/>
              </a:xfrm>
              <a:prstGeom prst="rect">
                <a:avLst/>
              </a:prstGeom>
              <a:blipFill>
                <a:blip r:embed="rId18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8249388" y="4937971"/>
                <a:ext cx="932322" cy="614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7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/>
                      </m:rad>
                    </m:oMath>
                  </m:oMathPara>
                </a14:m>
                <a:endParaRPr lang="en-US" sz="27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388" y="4937971"/>
                <a:ext cx="932322" cy="61459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5458520" y="4937971"/>
                <a:ext cx="932322" cy="614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7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/>
                      </m:rad>
                    </m:oMath>
                  </m:oMathPara>
                </a14:m>
                <a:endParaRPr lang="en-US" sz="27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520" y="4937971"/>
                <a:ext cx="932322" cy="61459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/>
              <p:cNvSpPr txBox="1"/>
              <p:nvPr/>
            </p:nvSpPr>
            <p:spPr>
              <a:xfrm>
                <a:off x="5947774" y="5424290"/>
                <a:ext cx="2414669" cy="749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rad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774" y="5424290"/>
                <a:ext cx="2414669" cy="74994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4892623" y="6127855"/>
                <a:ext cx="4335946" cy="495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(9</m:t>
                          </m:r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81)</m:t>
                          </m:r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rad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=9</m:t>
                      </m:r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9 </m:t>
                      </m:r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623" y="6127855"/>
                <a:ext cx="4335946" cy="49532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749508" y="5496581"/>
            <a:ext cx="466974" cy="4669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689226" y="5496581"/>
            <a:ext cx="466974" cy="4669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69FA5863-DFD4-4ACA-9889-4015F82CBF61}"/>
              </a:ext>
            </a:extLst>
          </p:cNvPr>
          <p:cNvCxnSpPr>
            <a:cxnSpLocks/>
          </p:cNvCxnSpPr>
          <p:nvPr/>
        </p:nvCxnSpPr>
        <p:spPr>
          <a:xfrm rot="16200000" flipV="1">
            <a:off x="4208876" y="4685690"/>
            <a:ext cx="1858675" cy="795546"/>
          </a:xfrm>
          <a:prstGeom prst="bentConnector3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60487633-3B5C-41CA-85B0-DC3F7512F817}"/>
              </a:ext>
            </a:extLst>
          </p:cNvPr>
          <p:cNvCxnSpPr>
            <a:cxnSpLocks/>
          </p:cNvCxnSpPr>
          <p:nvPr/>
        </p:nvCxnSpPr>
        <p:spPr>
          <a:xfrm rot="5400000">
            <a:off x="4732134" y="6054149"/>
            <a:ext cx="845200" cy="762506"/>
          </a:xfrm>
          <a:prstGeom prst="bentConnector3">
            <a:avLst>
              <a:gd name="adj1" fmla="val 13693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37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4" grpId="0"/>
      <p:bldP spid="25" grpId="0"/>
      <p:bldP spid="26" grpId="0"/>
      <p:bldP spid="30" grpId="0"/>
      <p:bldP spid="31" grpId="0"/>
      <p:bldP spid="32" grpId="0"/>
      <p:bldP spid="33" grpId="0"/>
      <p:bldP spid="45" grpId="0"/>
      <p:bldP spid="57" grpId="0" animBg="1"/>
      <p:bldP spid="47" grpId="0"/>
      <p:bldP spid="50" grpId="0"/>
      <p:bldP spid="51" grpId="0"/>
      <p:bldP spid="52" grpId="0"/>
      <p:bldP spid="55" grpId="0"/>
      <p:bldP spid="58" grpId="0"/>
      <p:bldP spid="59" grpId="0"/>
      <p:bldP spid="60" grpId="0"/>
      <p:bldP spid="61" grpId="0"/>
      <p:bldP spid="62" grpId="0"/>
      <p:bldP spid="13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3007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Calculer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hauteur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74076" y="997728"/>
            <a:ext cx="705766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J’ai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lâché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bille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avec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masse de 3 g du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sommet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Burj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Khalifa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bille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atteint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128 m/s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frapper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Quelle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hauteur du Burj Khalifa? </a:t>
            </a:r>
          </a:p>
          <a:p>
            <a:pPr lvl="0"/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Ignorez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friction et la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traînée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4588" y="4293096"/>
                <a:ext cx="2600968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 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=0,003 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𝑘𝑔</m:t>
                      </m:r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88" y="4293096"/>
                <a:ext cx="2600968" cy="415498"/>
              </a:xfrm>
              <a:prstGeom prst="rect">
                <a:avLst/>
              </a:prstGeom>
              <a:blipFill rotWithShape="0">
                <a:blip r:embed="rId3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4588" y="4670754"/>
                <a:ext cx="196726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=9.81 </m:t>
                      </m:r>
                      <m:r>
                        <a:rPr lang="en-US" sz="2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88" y="4670754"/>
                <a:ext cx="1967269" cy="415498"/>
              </a:xfrm>
              <a:prstGeom prst="rect">
                <a:avLst/>
              </a:prstGeom>
              <a:blipFill rotWithShape="0">
                <a:blip r:embed="rId4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4588" y="6233198"/>
                <a:ext cx="128067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 </m:t>
                      </m:r>
                      <m:r>
                        <a:rPr lang="en-US" sz="2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88" y="6233198"/>
                <a:ext cx="1280672" cy="415498"/>
              </a:xfrm>
              <a:prstGeom prst="rect">
                <a:avLst/>
              </a:prstGeom>
              <a:blipFill rotWithShape="0">
                <a:blip r:embed="rId5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4588" y="5048412"/>
                <a:ext cx="1872820" cy="441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=128 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88" y="5048412"/>
                <a:ext cx="1872820" cy="441403"/>
              </a:xfrm>
              <a:prstGeom prst="rect">
                <a:avLst/>
              </a:prstGeom>
              <a:blipFill rotWithShape="0">
                <a:blip r:embed="rId6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4588" y="5451975"/>
                <a:ext cx="1318502" cy="441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 </m:t>
                      </m:r>
                      <m:r>
                        <a:rPr lang="en-US" sz="2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88" y="5451975"/>
                <a:ext cx="1318502" cy="441403"/>
              </a:xfrm>
              <a:prstGeom prst="rect">
                <a:avLst/>
              </a:prstGeom>
              <a:blipFill rotWithShape="0">
                <a:blip r:embed="rId7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04588" y="5855538"/>
                <a:ext cx="160204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0 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88" y="5855538"/>
                <a:ext cx="1602042" cy="415498"/>
              </a:xfrm>
              <a:prstGeom prst="rect">
                <a:avLst/>
              </a:prstGeom>
              <a:blipFill>
                <a:blip r:embed="rId8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 rot="19876130">
            <a:off x="4361752" y="3901105"/>
            <a:ext cx="7930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1" y="504599"/>
            <a:ext cx="1859643" cy="3254375"/>
          </a:xfrm>
          <a:prstGeom prst="rect">
            <a:avLst/>
          </a:prstGeom>
          <a:ln>
            <a:solidFill>
              <a:srgbClr val="003300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2555776" y="4180430"/>
                <a:ext cx="4371240" cy="697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180430"/>
                <a:ext cx="4371240" cy="6973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 flipV="1">
            <a:off x="3794410" y="4347375"/>
            <a:ext cx="720080" cy="44507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19876130">
            <a:off x="5380920" y="3901105"/>
            <a:ext cx="7930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4810828" y="4347375"/>
            <a:ext cx="720080" cy="44507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0110" y="3733913"/>
            <a:ext cx="20162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Burj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Khalifa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555776" y="3250215"/>
                <a:ext cx="4371240" cy="441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𝑖𝑛𝑖𝑡𝑖𝑎𝑙𝑒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𝑓𝑖𝑛𝑎𝑙𝑒</m:t>
                          </m:r>
                        </m:sub>
                      </m:sSub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250215"/>
                <a:ext cx="4371240" cy="441403"/>
              </a:xfrm>
              <a:prstGeom prst="rect">
                <a:avLst/>
              </a:prstGeom>
              <a:blipFill rotWithShape="0">
                <a:blip r:embed="rId11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2555776" y="4792445"/>
                <a:ext cx="4371240" cy="697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792445"/>
                <a:ext cx="4371240" cy="6973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/>
              <p:cNvSpPr txBox="1"/>
              <p:nvPr/>
            </p:nvSpPr>
            <p:spPr>
              <a:xfrm>
                <a:off x="4003800" y="5514923"/>
                <a:ext cx="1475192" cy="806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10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1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𝑚𝑔</m:t>
                          </m:r>
                        </m:den>
                      </m:f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800" y="5514923"/>
                <a:ext cx="1475192" cy="80669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206516" y="5514922"/>
                <a:ext cx="975074" cy="806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10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solidFill>
                                        <a:srgbClr val="0033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516" y="5514922"/>
                <a:ext cx="975074" cy="80669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/>
          <p:cNvCxnSpPr/>
          <p:nvPr/>
        </p:nvCxnSpPr>
        <p:spPr>
          <a:xfrm flipV="1">
            <a:off x="4657043" y="5617749"/>
            <a:ext cx="444393" cy="27467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4783667" y="5996364"/>
            <a:ext cx="444393" cy="27467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95405" y="5514281"/>
                <a:ext cx="3236334" cy="7981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(128 </m:t>
                              </m:r>
                              <m: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2(9,81 </m:t>
                          </m:r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1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100" i="1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=835 </m:t>
                      </m:r>
                      <m:r>
                        <a:rPr lang="en-US" sz="2100" i="1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US" sz="21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405" y="5514281"/>
                <a:ext cx="3236334" cy="79816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8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6" grpId="0"/>
      <p:bldP spid="32" grpId="0"/>
      <p:bldP spid="33" grpId="0"/>
      <p:bldP spid="44" grpId="0"/>
      <p:bldP spid="48" grpId="0"/>
      <p:bldP spid="65" grpId="0"/>
      <p:bldP spid="66" grpId="0"/>
      <p:bldP spid="67" grpId="0"/>
      <p:bldP spid="5" grpId="0"/>
      <p:bldP spid="9" grpId="0"/>
    </p:bldLst>
  </p:timing>
</p:sld>
</file>

<file path=ppt/theme/theme1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41024</TotalTime>
  <Words>1093</Words>
  <Application>Microsoft Office PowerPoint</Application>
  <PresentationFormat>On-screen Show (4:3)</PresentationFormat>
  <Paragraphs>139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Wingdings</vt:lpstr>
      <vt:lpstr>WritingDesignTemplate</vt:lpstr>
      <vt:lpstr>Office Theme</vt:lpstr>
      <vt:lpstr>PowerPoint Presentation</vt:lpstr>
      <vt:lpstr>L’énergie totale est conservée</vt:lpstr>
      <vt:lpstr>On peut déterminer plusieurs renseignements grâce à la conservation d’énergie</vt:lpstr>
      <vt:lpstr>Important! Les étapes à suivre pour résoudre des questions</vt:lpstr>
      <vt:lpstr>Calculer l’énergie (d’Énergie 3)</vt:lpstr>
      <vt:lpstr>Calculer l’énergie (d’Énergie 3)</vt:lpstr>
      <vt:lpstr>Calculer la vitesse</vt:lpstr>
      <vt:lpstr>Calculer la vitesse</vt:lpstr>
      <vt:lpstr>Calculer la hauteur</vt:lpstr>
      <vt:lpstr>La réalité du mouvement</vt:lpstr>
      <vt:lpstr>La réalité des objets en chute libre</vt:lpstr>
      <vt:lpstr>Récapitulons!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noyau : le centre de commande de la cellule</dc:title>
  <dc:creator>Kevin Yapps</dc:creator>
  <cp:lastModifiedBy>Jeff O'Keefe</cp:lastModifiedBy>
  <cp:revision>255</cp:revision>
  <cp:lastPrinted>2019-06-04T19:06:52Z</cp:lastPrinted>
  <dcterms:created xsi:type="dcterms:W3CDTF">2007-10-15T12:13:47Z</dcterms:created>
  <dcterms:modified xsi:type="dcterms:W3CDTF">2020-05-04T02:57:31Z</dcterms:modified>
</cp:coreProperties>
</file>