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22" r:id="rId2"/>
  </p:sldMasterIdLst>
  <p:notesMasterIdLst>
    <p:notesMasterId r:id="rId13"/>
  </p:notesMasterIdLst>
  <p:sldIdLst>
    <p:sldId id="256" r:id="rId3"/>
    <p:sldId id="307" r:id="rId4"/>
    <p:sldId id="308" r:id="rId5"/>
    <p:sldId id="305" r:id="rId6"/>
    <p:sldId id="302" r:id="rId7"/>
    <p:sldId id="306" r:id="rId8"/>
    <p:sldId id="311" r:id="rId9"/>
    <p:sldId id="324" r:id="rId10"/>
    <p:sldId id="321" r:id="rId11"/>
    <p:sldId id="285" r:id="rId12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AB1575"/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8F19B-D132-4446-8277-EDF8C82F3292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A52FA-F5A8-4888-9DFB-F1FE44F9D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9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A52FA-F5A8-4888-9DFB-F1FE44F9D7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0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A52FA-F5A8-4888-9DFB-F1FE44F9D7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6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A52FA-F5A8-4888-9DFB-F1FE44F9D7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8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05FE-2733-1C44-BE95-BAED125FB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62ED0-CF16-8C41-BEF1-DF60AB949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480F0-8584-0A4A-85F5-444A2B8A1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5FE-2733-1C44-BE95-BAED125FB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224D-A435-0D4C-B6FA-649E0F458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6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BC89-E7FB-8844-9C32-02C6F5E7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1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B143-A6F4-5445-9247-7C6F83EF8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2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5BDB-ED15-E047-94D5-082A801D1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772-C934-234B-AF2D-47762AF3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4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79F-694F-3546-814E-D0973F5AC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BDA-B53D-5542-A888-C1EB3E67A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4224D-A435-0D4C-B6FA-649E0F458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9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D2C6-B58E-5C48-A781-85680F5FC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6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2ED0-CF16-8C41-BEF1-DF60AB94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80F0-8584-0A4A-85F5-444A2B8A1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0BC89-E7FB-8844-9C32-02C6F5E7D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6B143-A6F4-5445-9247-7C6F83EF8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C5BDB-ED15-E047-94D5-082A801D1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9E772-C934-234B-AF2D-47762AF32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2B79F-694F-3546-814E-D0973F5AC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0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FEBDA-B53D-5542-A888-C1EB3E67A7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AD2C6-B58E-5C48-A781-85680F5FC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41E8B-F451-894D-BBE7-E7C94B1B48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1E8B-F451-894D-BBE7-E7C94B1B4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9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0552" y="5871175"/>
            <a:ext cx="2734499" cy="57606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7453" y="4668174"/>
            <a:ext cx="4869094" cy="57606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9170" y="4502730"/>
            <a:ext cx="498566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lois de Mendel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9133" y="5805264"/>
            <a:ext cx="267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>
                <a:solidFill>
                  <a:srgbClr val="00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Génétique 2</a:t>
            </a:r>
            <a:endParaRPr lang="en-US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5525198" y="5290532"/>
            <a:ext cx="588623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1" name="Rectangle 1050"/>
          <p:cNvSpPr/>
          <p:nvPr/>
        </p:nvSpPr>
        <p:spPr>
          <a:xfrm>
            <a:off x="96674" y="3640982"/>
            <a:ext cx="5683262" cy="80726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0" y="3554192"/>
            <a:ext cx="5875326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couleur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yeux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(dominant), b = bleu (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récessif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790604" y="4972240"/>
            <a:ext cx="1781396" cy="188576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6987300" y="4511556"/>
            <a:ext cx="1581189" cy="39491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6954592" y="4457512"/>
            <a:ext cx="1646605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Phénotype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119333" y="4508390"/>
            <a:ext cx="1400355" cy="39491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5053917" y="4454346"/>
            <a:ext cx="1531188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Génotype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81" y="365127"/>
            <a:ext cx="8335838" cy="4619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3769" y="754687"/>
            <a:ext cx="1031051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3769" y="1397804"/>
            <a:ext cx="1531188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énotype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3769" y="2327228"/>
            <a:ext cx="1646605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Phénotype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88849" y="754686"/>
            <a:ext cx="6983433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version d’un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gène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88850" y="1397802"/>
            <a:ext cx="698343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L'ensemble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allèles d'un individu pour un gène donné.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" name="TextBox 1043"/>
          <p:cNvSpPr txBox="1"/>
          <p:nvPr/>
        </p:nvSpPr>
        <p:spPr>
          <a:xfrm>
            <a:off x="2088850" y="2327228"/>
            <a:ext cx="69834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façon dont le génotype se </a:t>
            </a:r>
            <a:r>
              <a:rPr lang="fr-FR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manifeste, il 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décrit donc l'apparence ou l'état d'un individu pour un ou plusieurs caractères</a:t>
            </a:r>
            <a:r>
              <a:rPr lang="fr-FR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5" name="Oval 1044"/>
          <p:cNvSpPr/>
          <p:nvPr/>
        </p:nvSpPr>
        <p:spPr>
          <a:xfrm>
            <a:off x="545052" y="5206476"/>
            <a:ext cx="1584176" cy="158417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ight Arrow Callout 1046"/>
          <p:cNvSpPr/>
          <p:nvPr/>
        </p:nvSpPr>
        <p:spPr>
          <a:xfrm>
            <a:off x="980534" y="5275992"/>
            <a:ext cx="1796765" cy="73494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3907"/>
            </a:avLst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Oval 1045"/>
          <p:cNvSpPr/>
          <p:nvPr/>
        </p:nvSpPr>
        <p:spPr>
          <a:xfrm rot="19968786">
            <a:off x="1053370" y="5296779"/>
            <a:ext cx="216024" cy="432048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1631214" flipV="1">
            <a:off x="1053369" y="5559327"/>
            <a:ext cx="216024" cy="432048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rot="19968786">
            <a:off x="1442928" y="5296778"/>
            <a:ext cx="216024" cy="432048"/>
          </a:xfrm>
          <a:prstGeom prst="ellipse">
            <a:avLst/>
          </a:prstGeom>
          <a:solidFill>
            <a:srgbClr val="00B050"/>
          </a:solidFill>
          <a:ln w="28575"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 rot="1631214" flipV="1">
            <a:off x="1442927" y="5559326"/>
            <a:ext cx="216024" cy="432048"/>
          </a:xfrm>
          <a:prstGeom prst="ellipse">
            <a:avLst/>
          </a:prstGeom>
          <a:solidFill>
            <a:srgbClr val="00B050"/>
          </a:solidFill>
          <a:ln w="28575"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 rot="19968786">
            <a:off x="1122434" y="6036422"/>
            <a:ext cx="216024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 rot="1631214" flipV="1">
            <a:off x="1122433" y="6298970"/>
            <a:ext cx="216024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rot="19968786">
            <a:off x="1511992" y="6036421"/>
            <a:ext cx="216024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 rot="1631214" flipV="1">
            <a:off x="1511991" y="6298969"/>
            <a:ext cx="216024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Oval 1047"/>
          <p:cNvSpPr/>
          <p:nvPr/>
        </p:nvSpPr>
        <p:spPr>
          <a:xfrm rot="19913822">
            <a:off x="3024953" y="5008973"/>
            <a:ext cx="432048" cy="1103123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 rot="1686178" flipV="1">
            <a:off x="3024954" y="5765929"/>
            <a:ext cx="432048" cy="1103123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 rot="19913822">
            <a:off x="3782375" y="5008974"/>
            <a:ext cx="432048" cy="1103123"/>
          </a:xfrm>
          <a:prstGeom prst="ellipse">
            <a:avLst/>
          </a:prstGeom>
          <a:solidFill>
            <a:srgbClr val="00B050"/>
          </a:solidFill>
          <a:ln w="28575"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 rot="1686178" flipV="1">
            <a:off x="3782376" y="5765930"/>
            <a:ext cx="432048" cy="1103123"/>
          </a:xfrm>
          <a:prstGeom prst="ellipse">
            <a:avLst/>
          </a:prstGeom>
          <a:solidFill>
            <a:srgbClr val="00B050"/>
          </a:solidFill>
          <a:ln w="28575"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Freeform 1049"/>
          <p:cNvSpPr/>
          <p:nvPr/>
        </p:nvSpPr>
        <p:spPr>
          <a:xfrm>
            <a:off x="2978678" y="5273451"/>
            <a:ext cx="524597" cy="373882"/>
          </a:xfrm>
          <a:custGeom>
            <a:avLst/>
            <a:gdLst>
              <a:gd name="connsiteX0" fmla="*/ 349452 w 524597"/>
              <a:gd name="connsiteY0" fmla="*/ 1132 h 373882"/>
              <a:gd name="connsiteX1" fmla="*/ 314507 w 524597"/>
              <a:gd name="connsiteY1" fmla="*/ 18605 h 373882"/>
              <a:gd name="connsiteX2" fmla="*/ 279562 w 524597"/>
              <a:gd name="connsiteY2" fmla="*/ 30253 h 373882"/>
              <a:gd name="connsiteX3" fmla="*/ 215495 w 524597"/>
              <a:gd name="connsiteY3" fmla="*/ 47726 h 373882"/>
              <a:gd name="connsiteX4" fmla="*/ 157253 w 524597"/>
              <a:gd name="connsiteY4" fmla="*/ 59374 h 373882"/>
              <a:gd name="connsiteX5" fmla="*/ 122308 w 524597"/>
              <a:gd name="connsiteY5" fmla="*/ 71023 h 373882"/>
              <a:gd name="connsiteX6" fmla="*/ 104835 w 524597"/>
              <a:gd name="connsiteY6" fmla="*/ 82671 h 373882"/>
              <a:gd name="connsiteX7" fmla="*/ 93187 w 524597"/>
              <a:gd name="connsiteY7" fmla="*/ 94320 h 373882"/>
              <a:gd name="connsiteX8" fmla="*/ 58242 w 524597"/>
              <a:gd name="connsiteY8" fmla="*/ 117617 h 373882"/>
              <a:gd name="connsiteX9" fmla="*/ 29121 w 524597"/>
              <a:gd name="connsiteY9" fmla="*/ 140913 h 373882"/>
              <a:gd name="connsiteX10" fmla="*/ 17472 w 524597"/>
              <a:gd name="connsiteY10" fmla="*/ 158386 h 373882"/>
              <a:gd name="connsiteX11" fmla="*/ 0 w 524597"/>
              <a:gd name="connsiteY11" fmla="*/ 193331 h 373882"/>
              <a:gd name="connsiteX12" fmla="*/ 5824 w 524597"/>
              <a:gd name="connsiteY12" fmla="*/ 245749 h 373882"/>
              <a:gd name="connsiteX13" fmla="*/ 23297 w 524597"/>
              <a:gd name="connsiteY13" fmla="*/ 263222 h 373882"/>
              <a:gd name="connsiteX14" fmla="*/ 34945 w 524597"/>
              <a:gd name="connsiteY14" fmla="*/ 280694 h 373882"/>
              <a:gd name="connsiteX15" fmla="*/ 69890 w 524597"/>
              <a:gd name="connsiteY15" fmla="*/ 298167 h 373882"/>
              <a:gd name="connsiteX16" fmla="*/ 87363 w 524597"/>
              <a:gd name="connsiteY16" fmla="*/ 309815 h 373882"/>
              <a:gd name="connsiteX17" fmla="*/ 122308 w 524597"/>
              <a:gd name="connsiteY17" fmla="*/ 321464 h 373882"/>
              <a:gd name="connsiteX18" fmla="*/ 139781 w 524597"/>
              <a:gd name="connsiteY18" fmla="*/ 327288 h 373882"/>
              <a:gd name="connsiteX19" fmla="*/ 174726 w 524597"/>
              <a:gd name="connsiteY19" fmla="*/ 333112 h 373882"/>
              <a:gd name="connsiteX20" fmla="*/ 227144 w 524597"/>
              <a:gd name="connsiteY20" fmla="*/ 350585 h 373882"/>
              <a:gd name="connsiteX21" fmla="*/ 262089 w 524597"/>
              <a:gd name="connsiteY21" fmla="*/ 356409 h 373882"/>
              <a:gd name="connsiteX22" fmla="*/ 291210 w 524597"/>
              <a:gd name="connsiteY22" fmla="*/ 362233 h 373882"/>
              <a:gd name="connsiteX23" fmla="*/ 349452 w 524597"/>
              <a:gd name="connsiteY23" fmla="*/ 373882 h 373882"/>
              <a:gd name="connsiteX24" fmla="*/ 465936 w 524597"/>
              <a:gd name="connsiteY24" fmla="*/ 368057 h 373882"/>
              <a:gd name="connsiteX25" fmla="*/ 483409 w 524597"/>
              <a:gd name="connsiteY25" fmla="*/ 362233 h 373882"/>
              <a:gd name="connsiteX26" fmla="*/ 506705 w 524597"/>
              <a:gd name="connsiteY26" fmla="*/ 356409 h 373882"/>
              <a:gd name="connsiteX27" fmla="*/ 518354 w 524597"/>
              <a:gd name="connsiteY27" fmla="*/ 344760 h 373882"/>
              <a:gd name="connsiteX28" fmla="*/ 512530 w 524597"/>
              <a:gd name="connsiteY28" fmla="*/ 269046 h 373882"/>
              <a:gd name="connsiteX29" fmla="*/ 500881 w 524597"/>
              <a:gd name="connsiteY29" fmla="*/ 257397 h 373882"/>
              <a:gd name="connsiteX30" fmla="*/ 483409 w 524597"/>
              <a:gd name="connsiteY30" fmla="*/ 222452 h 373882"/>
              <a:gd name="connsiteX31" fmla="*/ 471760 w 524597"/>
              <a:gd name="connsiteY31" fmla="*/ 210804 h 373882"/>
              <a:gd name="connsiteX32" fmla="*/ 442639 w 524597"/>
              <a:gd name="connsiteY32" fmla="*/ 170034 h 373882"/>
              <a:gd name="connsiteX33" fmla="*/ 425167 w 524597"/>
              <a:gd name="connsiteY33" fmla="*/ 152562 h 373882"/>
              <a:gd name="connsiteX34" fmla="*/ 396046 w 524597"/>
              <a:gd name="connsiteY34" fmla="*/ 117617 h 373882"/>
              <a:gd name="connsiteX35" fmla="*/ 372749 w 524597"/>
              <a:gd name="connsiteY35" fmla="*/ 82671 h 373882"/>
              <a:gd name="connsiteX36" fmla="*/ 349452 w 524597"/>
              <a:gd name="connsiteY36" fmla="*/ 53550 h 373882"/>
              <a:gd name="connsiteX37" fmla="*/ 349452 w 524597"/>
              <a:gd name="connsiteY37" fmla="*/ 1132 h 3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4597" h="373882">
                <a:moveTo>
                  <a:pt x="349452" y="1132"/>
                </a:moveTo>
                <a:cubicBezTo>
                  <a:pt x="343628" y="-4692"/>
                  <a:pt x="326529" y="13596"/>
                  <a:pt x="314507" y="18605"/>
                </a:cubicBezTo>
                <a:cubicBezTo>
                  <a:pt x="303173" y="23327"/>
                  <a:pt x="291210" y="26370"/>
                  <a:pt x="279562" y="30253"/>
                </a:cubicBezTo>
                <a:cubicBezTo>
                  <a:pt x="256970" y="37784"/>
                  <a:pt x="241790" y="43344"/>
                  <a:pt x="215495" y="47726"/>
                </a:cubicBezTo>
                <a:cubicBezTo>
                  <a:pt x="191886" y="51661"/>
                  <a:pt x="178970" y="52859"/>
                  <a:pt x="157253" y="59374"/>
                </a:cubicBezTo>
                <a:cubicBezTo>
                  <a:pt x="145492" y="62902"/>
                  <a:pt x="132525" y="64212"/>
                  <a:pt x="122308" y="71023"/>
                </a:cubicBezTo>
                <a:cubicBezTo>
                  <a:pt x="116484" y="74906"/>
                  <a:pt x="110301" y="78298"/>
                  <a:pt x="104835" y="82671"/>
                </a:cubicBezTo>
                <a:cubicBezTo>
                  <a:pt x="100547" y="86101"/>
                  <a:pt x="97580" y="91025"/>
                  <a:pt x="93187" y="94320"/>
                </a:cubicBezTo>
                <a:cubicBezTo>
                  <a:pt x="81987" y="102720"/>
                  <a:pt x="68142" y="107718"/>
                  <a:pt x="58242" y="117617"/>
                </a:cubicBezTo>
                <a:cubicBezTo>
                  <a:pt x="41643" y="134214"/>
                  <a:pt x="51162" y="126219"/>
                  <a:pt x="29121" y="140913"/>
                </a:cubicBezTo>
                <a:cubicBezTo>
                  <a:pt x="25238" y="146737"/>
                  <a:pt x="20603" y="152125"/>
                  <a:pt x="17472" y="158386"/>
                </a:cubicBezTo>
                <a:cubicBezTo>
                  <a:pt x="-6643" y="206616"/>
                  <a:pt x="33384" y="143255"/>
                  <a:pt x="0" y="193331"/>
                </a:cubicBezTo>
                <a:cubicBezTo>
                  <a:pt x="1941" y="210804"/>
                  <a:pt x="265" y="229071"/>
                  <a:pt x="5824" y="245749"/>
                </a:cubicBezTo>
                <a:cubicBezTo>
                  <a:pt x="8429" y="253563"/>
                  <a:pt x="18024" y="256894"/>
                  <a:pt x="23297" y="263222"/>
                </a:cubicBezTo>
                <a:cubicBezTo>
                  <a:pt x="27778" y="268599"/>
                  <a:pt x="29996" y="275745"/>
                  <a:pt x="34945" y="280694"/>
                </a:cubicBezTo>
                <a:cubicBezTo>
                  <a:pt x="51637" y="297386"/>
                  <a:pt x="50942" y="288693"/>
                  <a:pt x="69890" y="298167"/>
                </a:cubicBezTo>
                <a:cubicBezTo>
                  <a:pt x="76151" y="301297"/>
                  <a:pt x="80966" y="306972"/>
                  <a:pt x="87363" y="309815"/>
                </a:cubicBezTo>
                <a:cubicBezTo>
                  <a:pt x="98583" y="314802"/>
                  <a:pt x="110660" y="317581"/>
                  <a:pt x="122308" y="321464"/>
                </a:cubicBezTo>
                <a:cubicBezTo>
                  <a:pt x="128132" y="323405"/>
                  <a:pt x="133725" y="326279"/>
                  <a:pt x="139781" y="327288"/>
                </a:cubicBezTo>
                <a:cubicBezTo>
                  <a:pt x="151429" y="329229"/>
                  <a:pt x="163146" y="330796"/>
                  <a:pt x="174726" y="333112"/>
                </a:cubicBezTo>
                <a:cubicBezTo>
                  <a:pt x="234154" y="344997"/>
                  <a:pt x="156647" y="331358"/>
                  <a:pt x="227144" y="350585"/>
                </a:cubicBezTo>
                <a:cubicBezTo>
                  <a:pt x="238537" y="353692"/>
                  <a:pt x="250470" y="354297"/>
                  <a:pt x="262089" y="356409"/>
                </a:cubicBezTo>
                <a:cubicBezTo>
                  <a:pt x="271829" y="358180"/>
                  <a:pt x="281470" y="360462"/>
                  <a:pt x="291210" y="362233"/>
                </a:cubicBezTo>
                <a:cubicBezTo>
                  <a:pt x="343565" y="371752"/>
                  <a:pt x="308249" y="363580"/>
                  <a:pt x="349452" y="373882"/>
                </a:cubicBezTo>
                <a:cubicBezTo>
                  <a:pt x="388280" y="371940"/>
                  <a:pt x="427206" y="371425"/>
                  <a:pt x="465936" y="368057"/>
                </a:cubicBezTo>
                <a:cubicBezTo>
                  <a:pt x="472052" y="367525"/>
                  <a:pt x="477506" y="363920"/>
                  <a:pt x="483409" y="362233"/>
                </a:cubicBezTo>
                <a:cubicBezTo>
                  <a:pt x="491105" y="360034"/>
                  <a:pt x="498940" y="358350"/>
                  <a:pt x="506705" y="356409"/>
                </a:cubicBezTo>
                <a:cubicBezTo>
                  <a:pt x="510588" y="352526"/>
                  <a:pt x="515529" y="349469"/>
                  <a:pt x="518354" y="344760"/>
                </a:cubicBezTo>
                <a:cubicBezTo>
                  <a:pt x="532184" y="321711"/>
                  <a:pt x="519755" y="290720"/>
                  <a:pt x="512530" y="269046"/>
                </a:cubicBezTo>
                <a:cubicBezTo>
                  <a:pt x="510793" y="263836"/>
                  <a:pt x="504764" y="261280"/>
                  <a:pt x="500881" y="257397"/>
                </a:cubicBezTo>
                <a:cubicBezTo>
                  <a:pt x="494730" y="238945"/>
                  <a:pt x="496311" y="238579"/>
                  <a:pt x="483409" y="222452"/>
                </a:cubicBezTo>
                <a:cubicBezTo>
                  <a:pt x="479979" y="218164"/>
                  <a:pt x="475190" y="215092"/>
                  <a:pt x="471760" y="210804"/>
                </a:cubicBezTo>
                <a:cubicBezTo>
                  <a:pt x="434864" y="164684"/>
                  <a:pt x="491859" y="227457"/>
                  <a:pt x="442639" y="170034"/>
                </a:cubicBezTo>
                <a:cubicBezTo>
                  <a:pt x="437279" y="163780"/>
                  <a:pt x="430440" y="158889"/>
                  <a:pt x="425167" y="152562"/>
                </a:cubicBezTo>
                <a:cubicBezTo>
                  <a:pt x="384625" y="103911"/>
                  <a:pt x="447089" y="168660"/>
                  <a:pt x="396046" y="117617"/>
                </a:cubicBezTo>
                <a:cubicBezTo>
                  <a:pt x="385810" y="86912"/>
                  <a:pt x="396985" y="111755"/>
                  <a:pt x="372749" y="82671"/>
                </a:cubicBezTo>
                <a:cubicBezTo>
                  <a:pt x="336010" y="38584"/>
                  <a:pt x="383342" y="87443"/>
                  <a:pt x="349452" y="53550"/>
                </a:cubicBezTo>
                <a:cubicBezTo>
                  <a:pt x="343014" y="34236"/>
                  <a:pt x="355276" y="6956"/>
                  <a:pt x="349452" y="113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723231" y="5273887"/>
            <a:ext cx="524597" cy="373882"/>
          </a:xfrm>
          <a:custGeom>
            <a:avLst/>
            <a:gdLst>
              <a:gd name="connsiteX0" fmla="*/ 349452 w 524597"/>
              <a:gd name="connsiteY0" fmla="*/ 1132 h 373882"/>
              <a:gd name="connsiteX1" fmla="*/ 314507 w 524597"/>
              <a:gd name="connsiteY1" fmla="*/ 18605 h 373882"/>
              <a:gd name="connsiteX2" fmla="*/ 279562 w 524597"/>
              <a:gd name="connsiteY2" fmla="*/ 30253 h 373882"/>
              <a:gd name="connsiteX3" fmla="*/ 215495 w 524597"/>
              <a:gd name="connsiteY3" fmla="*/ 47726 h 373882"/>
              <a:gd name="connsiteX4" fmla="*/ 157253 w 524597"/>
              <a:gd name="connsiteY4" fmla="*/ 59374 h 373882"/>
              <a:gd name="connsiteX5" fmla="*/ 122308 w 524597"/>
              <a:gd name="connsiteY5" fmla="*/ 71023 h 373882"/>
              <a:gd name="connsiteX6" fmla="*/ 104835 w 524597"/>
              <a:gd name="connsiteY6" fmla="*/ 82671 h 373882"/>
              <a:gd name="connsiteX7" fmla="*/ 93187 w 524597"/>
              <a:gd name="connsiteY7" fmla="*/ 94320 h 373882"/>
              <a:gd name="connsiteX8" fmla="*/ 58242 w 524597"/>
              <a:gd name="connsiteY8" fmla="*/ 117617 h 373882"/>
              <a:gd name="connsiteX9" fmla="*/ 29121 w 524597"/>
              <a:gd name="connsiteY9" fmla="*/ 140913 h 373882"/>
              <a:gd name="connsiteX10" fmla="*/ 17472 w 524597"/>
              <a:gd name="connsiteY10" fmla="*/ 158386 h 373882"/>
              <a:gd name="connsiteX11" fmla="*/ 0 w 524597"/>
              <a:gd name="connsiteY11" fmla="*/ 193331 h 373882"/>
              <a:gd name="connsiteX12" fmla="*/ 5824 w 524597"/>
              <a:gd name="connsiteY12" fmla="*/ 245749 h 373882"/>
              <a:gd name="connsiteX13" fmla="*/ 23297 w 524597"/>
              <a:gd name="connsiteY13" fmla="*/ 263222 h 373882"/>
              <a:gd name="connsiteX14" fmla="*/ 34945 w 524597"/>
              <a:gd name="connsiteY14" fmla="*/ 280694 h 373882"/>
              <a:gd name="connsiteX15" fmla="*/ 69890 w 524597"/>
              <a:gd name="connsiteY15" fmla="*/ 298167 h 373882"/>
              <a:gd name="connsiteX16" fmla="*/ 87363 w 524597"/>
              <a:gd name="connsiteY16" fmla="*/ 309815 h 373882"/>
              <a:gd name="connsiteX17" fmla="*/ 122308 w 524597"/>
              <a:gd name="connsiteY17" fmla="*/ 321464 h 373882"/>
              <a:gd name="connsiteX18" fmla="*/ 139781 w 524597"/>
              <a:gd name="connsiteY18" fmla="*/ 327288 h 373882"/>
              <a:gd name="connsiteX19" fmla="*/ 174726 w 524597"/>
              <a:gd name="connsiteY19" fmla="*/ 333112 h 373882"/>
              <a:gd name="connsiteX20" fmla="*/ 227144 w 524597"/>
              <a:gd name="connsiteY20" fmla="*/ 350585 h 373882"/>
              <a:gd name="connsiteX21" fmla="*/ 262089 w 524597"/>
              <a:gd name="connsiteY21" fmla="*/ 356409 h 373882"/>
              <a:gd name="connsiteX22" fmla="*/ 291210 w 524597"/>
              <a:gd name="connsiteY22" fmla="*/ 362233 h 373882"/>
              <a:gd name="connsiteX23" fmla="*/ 349452 w 524597"/>
              <a:gd name="connsiteY23" fmla="*/ 373882 h 373882"/>
              <a:gd name="connsiteX24" fmla="*/ 465936 w 524597"/>
              <a:gd name="connsiteY24" fmla="*/ 368057 h 373882"/>
              <a:gd name="connsiteX25" fmla="*/ 483409 w 524597"/>
              <a:gd name="connsiteY25" fmla="*/ 362233 h 373882"/>
              <a:gd name="connsiteX26" fmla="*/ 506705 w 524597"/>
              <a:gd name="connsiteY26" fmla="*/ 356409 h 373882"/>
              <a:gd name="connsiteX27" fmla="*/ 518354 w 524597"/>
              <a:gd name="connsiteY27" fmla="*/ 344760 h 373882"/>
              <a:gd name="connsiteX28" fmla="*/ 512530 w 524597"/>
              <a:gd name="connsiteY28" fmla="*/ 269046 h 373882"/>
              <a:gd name="connsiteX29" fmla="*/ 500881 w 524597"/>
              <a:gd name="connsiteY29" fmla="*/ 257397 h 373882"/>
              <a:gd name="connsiteX30" fmla="*/ 483409 w 524597"/>
              <a:gd name="connsiteY30" fmla="*/ 222452 h 373882"/>
              <a:gd name="connsiteX31" fmla="*/ 471760 w 524597"/>
              <a:gd name="connsiteY31" fmla="*/ 210804 h 373882"/>
              <a:gd name="connsiteX32" fmla="*/ 442639 w 524597"/>
              <a:gd name="connsiteY32" fmla="*/ 170034 h 373882"/>
              <a:gd name="connsiteX33" fmla="*/ 425167 w 524597"/>
              <a:gd name="connsiteY33" fmla="*/ 152562 h 373882"/>
              <a:gd name="connsiteX34" fmla="*/ 396046 w 524597"/>
              <a:gd name="connsiteY34" fmla="*/ 117617 h 373882"/>
              <a:gd name="connsiteX35" fmla="*/ 372749 w 524597"/>
              <a:gd name="connsiteY35" fmla="*/ 82671 h 373882"/>
              <a:gd name="connsiteX36" fmla="*/ 349452 w 524597"/>
              <a:gd name="connsiteY36" fmla="*/ 53550 h 373882"/>
              <a:gd name="connsiteX37" fmla="*/ 349452 w 524597"/>
              <a:gd name="connsiteY37" fmla="*/ 1132 h 3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4597" h="373882">
                <a:moveTo>
                  <a:pt x="349452" y="1132"/>
                </a:moveTo>
                <a:cubicBezTo>
                  <a:pt x="343628" y="-4692"/>
                  <a:pt x="326529" y="13596"/>
                  <a:pt x="314507" y="18605"/>
                </a:cubicBezTo>
                <a:cubicBezTo>
                  <a:pt x="303173" y="23327"/>
                  <a:pt x="291210" y="26370"/>
                  <a:pt x="279562" y="30253"/>
                </a:cubicBezTo>
                <a:cubicBezTo>
                  <a:pt x="256970" y="37784"/>
                  <a:pt x="241790" y="43344"/>
                  <a:pt x="215495" y="47726"/>
                </a:cubicBezTo>
                <a:cubicBezTo>
                  <a:pt x="191886" y="51661"/>
                  <a:pt x="178970" y="52859"/>
                  <a:pt x="157253" y="59374"/>
                </a:cubicBezTo>
                <a:cubicBezTo>
                  <a:pt x="145492" y="62902"/>
                  <a:pt x="132525" y="64212"/>
                  <a:pt x="122308" y="71023"/>
                </a:cubicBezTo>
                <a:cubicBezTo>
                  <a:pt x="116484" y="74906"/>
                  <a:pt x="110301" y="78298"/>
                  <a:pt x="104835" y="82671"/>
                </a:cubicBezTo>
                <a:cubicBezTo>
                  <a:pt x="100547" y="86101"/>
                  <a:pt x="97580" y="91025"/>
                  <a:pt x="93187" y="94320"/>
                </a:cubicBezTo>
                <a:cubicBezTo>
                  <a:pt x="81987" y="102720"/>
                  <a:pt x="68142" y="107718"/>
                  <a:pt x="58242" y="117617"/>
                </a:cubicBezTo>
                <a:cubicBezTo>
                  <a:pt x="41643" y="134214"/>
                  <a:pt x="51162" y="126219"/>
                  <a:pt x="29121" y="140913"/>
                </a:cubicBezTo>
                <a:cubicBezTo>
                  <a:pt x="25238" y="146737"/>
                  <a:pt x="20603" y="152125"/>
                  <a:pt x="17472" y="158386"/>
                </a:cubicBezTo>
                <a:cubicBezTo>
                  <a:pt x="-6643" y="206616"/>
                  <a:pt x="33384" y="143255"/>
                  <a:pt x="0" y="193331"/>
                </a:cubicBezTo>
                <a:cubicBezTo>
                  <a:pt x="1941" y="210804"/>
                  <a:pt x="265" y="229071"/>
                  <a:pt x="5824" y="245749"/>
                </a:cubicBezTo>
                <a:cubicBezTo>
                  <a:pt x="8429" y="253563"/>
                  <a:pt x="18024" y="256894"/>
                  <a:pt x="23297" y="263222"/>
                </a:cubicBezTo>
                <a:cubicBezTo>
                  <a:pt x="27778" y="268599"/>
                  <a:pt x="29996" y="275745"/>
                  <a:pt x="34945" y="280694"/>
                </a:cubicBezTo>
                <a:cubicBezTo>
                  <a:pt x="51637" y="297386"/>
                  <a:pt x="50942" y="288693"/>
                  <a:pt x="69890" y="298167"/>
                </a:cubicBezTo>
                <a:cubicBezTo>
                  <a:pt x="76151" y="301297"/>
                  <a:pt x="80966" y="306972"/>
                  <a:pt x="87363" y="309815"/>
                </a:cubicBezTo>
                <a:cubicBezTo>
                  <a:pt x="98583" y="314802"/>
                  <a:pt x="110660" y="317581"/>
                  <a:pt x="122308" y="321464"/>
                </a:cubicBezTo>
                <a:cubicBezTo>
                  <a:pt x="128132" y="323405"/>
                  <a:pt x="133725" y="326279"/>
                  <a:pt x="139781" y="327288"/>
                </a:cubicBezTo>
                <a:cubicBezTo>
                  <a:pt x="151429" y="329229"/>
                  <a:pt x="163146" y="330796"/>
                  <a:pt x="174726" y="333112"/>
                </a:cubicBezTo>
                <a:cubicBezTo>
                  <a:pt x="234154" y="344997"/>
                  <a:pt x="156647" y="331358"/>
                  <a:pt x="227144" y="350585"/>
                </a:cubicBezTo>
                <a:cubicBezTo>
                  <a:pt x="238537" y="353692"/>
                  <a:pt x="250470" y="354297"/>
                  <a:pt x="262089" y="356409"/>
                </a:cubicBezTo>
                <a:cubicBezTo>
                  <a:pt x="271829" y="358180"/>
                  <a:pt x="281470" y="360462"/>
                  <a:pt x="291210" y="362233"/>
                </a:cubicBezTo>
                <a:cubicBezTo>
                  <a:pt x="343565" y="371752"/>
                  <a:pt x="308249" y="363580"/>
                  <a:pt x="349452" y="373882"/>
                </a:cubicBezTo>
                <a:cubicBezTo>
                  <a:pt x="388280" y="371940"/>
                  <a:pt x="427206" y="371425"/>
                  <a:pt x="465936" y="368057"/>
                </a:cubicBezTo>
                <a:cubicBezTo>
                  <a:pt x="472052" y="367525"/>
                  <a:pt x="477506" y="363920"/>
                  <a:pt x="483409" y="362233"/>
                </a:cubicBezTo>
                <a:cubicBezTo>
                  <a:pt x="491105" y="360034"/>
                  <a:pt x="498940" y="358350"/>
                  <a:pt x="506705" y="356409"/>
                </a:cubicBezTo>
                <a:cubicBezTo>
                  <a:pt x="510588" y="352526"/>
                  <a:pt x="515529" y="349469"/>
                  <a:pt x="518354" y="344760"/>
                </a:cubicBezTo>
                <a:cubicBezTo>
                  <a:pt x="532184" y="321711"/>
                  <a:pt x="519755" y="290720"/>
                  <a:pt x="512530" y="269046"/>
                </a:cubicBezTo>
                <a:cubicBezTo>
                  <a:pt x="510793" y="263836"/>
                  <a:pt x="504764" y="261280"/>
                  <a:pt x="500881" y="257397"/>
                </a:cubicBezTo>
                <a:cubicBezTo>
                  <a:pt x="494730" y="238945"/>
                  <a:pt x="496311" y="238579"/>
                  <a:pt x="483409" y="222452"/>
                </a:cubicBezTo>
                <a:cubicBezTo>
                  <a:pt x="479979" y="218164"/>
                  <a:pt x="475190" y="215092"/>
                  <a:pt x="471760" y="210804"/>
                </a:cubicBezTo>
                <a:cubicBezTo>
                  <a:pt x="434864" y="164684"/>
                  <a:pt x="491859" y="227457"/>
                  <a:pt x="442639" y="170034"/>
                </a:cubicBezTo>
                <a:cubicBezTo>
                  <a:pt x="437279" y="163780"/>
                  <a:pt x="430440" y="158889"/>
                  <a:pt x="425167" y="152562"/>
                </a:cubicBezTo>
                <a:cubicBezTo>
                  <a:pt x="384625" y="103911"/>
                  <a:pt x="447089" y="168660"/>
                  <a:pt x="396046" y="117617"/>
                </a:cubicBezTo>
                <a:cubicBezTo>
                  <a:pt x="385810" y="86912"/>
                  <a:pt x="396985" y="111755"/>
                  <a:pt x="372749" y="82671"/>
                </a:cubicBezTo>
                <a:cubicBezTo>
                  <a:pt x="336010" y="38584"/>
                  <a:pt x="383342" y="87443"/>
                  <a:pt x="349452" y="53550"/>
                </a:cubicBezTo>
                <a:cubicBezTo>
                  <a:pt x="343014" y="34236"/>
                  <a:pt x="355276" y="6956"/>
                  <a:pt x="349452" y="113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3" name="Straight Arrow Connector 1052"/>
          <p:cNvCxnSpPr>
            <a:stCxn id="1051" idx="2"/>
            <a:endCxn id="96" idx="3"/>
          </p:cNvCxnSpPr>
          <p:nvPr/>
        </p:nvCxnSpPr>
        <p:spPr>
          <a:xfrm>
            <a:off x="2938305" y="4448250"/>
            <a:ext cx="1000421" cy="873363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51" idx="2"/>
            <a:endCxn id="1050" idx="7"/>
          </p:cNvCxnSpPr>
          <p:nvPr/>
        </p:nvCxnSpPr>
        <p:spPr>
          <a:xfrm>
            <a:off x="2938305" y="4448250"/>
            <a:ext cx="133560" cy="919521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033227" y="5206476"/>
            <a:ext cx="415499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804582" y="5183445"/>
            <a:ext cx="357791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7" name="Right Arrow Callout 106"/>
          <p:cNvSpPr/>
          <p:nvPr/>
        </p:nvSpPr>
        <p:spPr>
          <a:xfrm>
            <a:off x="2915816" y="5189336"/>
            <a:ext cx="2609381" cy="73494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58213"/>
            </a:avLst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" descr="http://www.alloprof.qc.ca/ImagesDesFiches/bv3/s1229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69" y="5126250"/>
            <a:ext cx="1924050" cy="127635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6627579" y="6354285"/>
            <a:ext cx="2300630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yeux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bruns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97402" y="4855794"/>
            <a:ext cx="191751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diploïde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79936" y="4903306"/>
            <a:ext cx="0" cy="464465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884368" y="4907347"/>
            <a:ext cx="0" cy="218903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Arrow Callout 44"/>
          <p:cNvSpPr/>
          <p:nvPr/>
        </p:nvSpPr>
        <p:spPr>
          <a:xfrm>
            <a:off x="5594015" y="5359367"/>
            <a:ext cx="1221854" cy="36982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38755"/>
            </a:avLst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à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discuter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1484784"/>
            <a:ext cx="8280920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Pourquoi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est-ce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enfants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traits physiques,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physiologiques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comportementaux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parents?</a:t>
            </a:r>
          </a:p>
          <a:p>
            <a:pPr marL="514350" indent="-514350">
              <a:buAutoNum type="arabicPeriod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est-ce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qu’un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trait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sauter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génération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Pourquoi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est-ce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traits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rares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parmi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Gregor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Mendel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Gregor Mendel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90689"/>
            <a:ext cx="2286000" cy="310515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540" y="5349837"/>
            <a:ext cx="828092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“Le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père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génétique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moine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germanophone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étudié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l’hérédité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cultivant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petits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pois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5343" y="4795839"/>
            <a:ext cx="203331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1822 - 1884</a:t>
            </a:r>
          </a:p>
        </p:txBody>
      </p:sp>
    </p:spTree>
    <p:extLst>
      <p:ext uri="{BB962C8B-B14F-4D97-AF65-F5344CB8AC3E}">
        <p14:creationId xmlns:p14="http://schemas.microsoft.com/office/powerpoint/2010/main" val="34771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34455" y="5802247"/>
            <a:ext cx="2641907" cy="392889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43127" y="5779638"/>
            <a:ext cx="329322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versions d’un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gène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3855" y="1966091"/>
            <a:ext cx="2471612" cy="187428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026035" y="2009369"/>
            <a:ext cx="2221384" cy="177334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403028" y="1565897"/>
            <a:ext cx="976359" cy="33159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129096" y="1456533"/>
            <a:ext cx="2160240" cy="40610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7531" y="3048314"/>
            <a:ext cx="3744416" cy="40148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27" y="2962700"/>
            <a:ext cx="3964547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Chromosomes homologues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81" y="365127"/>
            <a:ext cx="8335838" cy="105189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09216" y="1911361"/>
            <a:ext cx="1080120" cy="108012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769414" flipH="1">
            <a:off x="1713272" y="2221213"/>
            <a:ext cx="72008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9830586" flipH="1" flipV="1">
            <a:off x="1713272" y="2330549"/>
            <a:ext cx="72008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769414" flipH="1">
            <a:off x="1935323" y="2207207"/>
            <a:ext cx="72008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9830586" flipH="1" flipV="1">
            <a:off x="1935323" y="2316543"/>
            <a:ext cx="72008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7" name="Straight Arrow Connector 1026"/>
          <p:cNvCxnSpPr>
            <a:stCxn id="1024" idx="2"/>
            <a:endCxn id="9" idx="1"/>
          </p:cNvCxnSpPr>
          <p:nvPr/>
        </p:nvCxnSpPr>
        <p:spPr>
          <a:xfrm>
            <a:off x="1209216" y="1862642"/>
            <a:ext cx="158180" cy="206899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092" y="1407848"/>
            <a:ext cx="23102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dipoïde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1" name="Right Arrow Callout 1030"/>
          <p:cNvSpPr/>
          <p:nvPr/>
        </p:nvSpPr>
        <p:spPr>
          <a:xfrm>
            <a:off x="1619672" y="2522476"/>
            <a:ext cx="2406363" cy="33086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18534"/>
            </a:avLst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8" idx="0"/>
            <a:endCxn id="17" idx="7"/>
          </p:cNvCxnSpPr>
          <p:nvPr/>
        </p:nvCxnSpPr>
        <p:spPr>
          <a:xfrm flipH="1" flipV="1">
            <a:off x="1957911" y="2806143"/>
            <a:ext cx="31828" cy="242171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830586">
            <a:off x="1713273" y="2530871"/>
            <a:ext cx="72008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769414" flipV="1">
            <a:off x="1713273" y="2640207"/>
            <a:ext cx="72008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8" idx="0"/>
            <a:endCxn id="13" idx="1"/>
          </p:cNvCxnSpPr>
          <p:nvPr/>
        </p:nvCxnSpPr>
        <p:spPr>
          <a:xfrm flipH="1" flipV="1">
            <a:off x="1702051" y="2744002"/>
            <a:ext cx="287688" cy="304312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rot="19830586">
            <a:off x="1924812" y="2567946"/>
            <a:ext cx="72008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769414" flipV="1">
            <a:off x="1924812" y="2677282"/>
            <a:ext cx="72008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Bent-Up Arrow 1032"/>
          <p:cNvSpPr/>
          <p:nvPr/>
        </p:nvSpPr>
        <p:spPr>
          <a:xfrm rot="5400000">
            <a:off x="186633" y="3405639"/>
            <a:ext cx="351495" cy="432048"/>
          </a:xfrm>
          <a:prstGeom prst="bent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964904" y="5146955"/>
            <a:ext cx="950912" cy="37034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27043" y="3395924"/>
            <a:ext cx="3646261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venant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père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un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venant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chromosomes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contiennent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mèmes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gènes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" name="Down Arrow 1033"/>
          <p:cNvSpPr/>
          <p:nvPr/>
        </p:nvSpPr>
        <p:spPr>
          <a:xfrm>
            <a:off x="2364340" y="5529827"/>
            <a:ext cx="180166" cy="2567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576744" y="1890483"/>
            <a:ext cx="2564036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méiose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les chromosomes homologues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ségrégués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gamète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reçoit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6" name="Oval 1035"/>
          <p:cNvSpPr/>
          <p:nvPr/>
        </p:nvSpPr>
        <p:spPr>
          <a:xfrm rot="19194795">
            <a:off x="4319240" y="1961156"/>
            <a:ext cx="432048" cy="114948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2405205" flipV="1">
            <a:off x="4319240" y="2676323"/>
            <a:ext cx="432048" cy="114948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19194795">
            <a:off x="5496018" y="1971640"/>
            <a:ext cx="432048" cy="114948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rot="2405205" flipV="1">
            <a:off x="5496018" y="2686807"/>
            <a:ext cx="432048" cy="114948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 1036"/>
          <p:cNvSpPr/>
          <p:nvPr/>
        </p:nvSpPr>
        <p:spPr>
          <a:xfrm>
            <a:off x="4192770" y="2193995"/>
            <a:ext cx="298992" cy="181311"/>
          </a:xfrm>
          <a:custGeom>
            <a:avLst/>
            <a:gdLst>
              <a:gd name="connsiteX0" fmla="*/ 136224 w 298992"/>
              <a:gd name="connsiteY0" fmla="*/ 57133 h 181311"/>
              <a:gd name="connsiteX1" fmla="*/ 102357 w 298992"/>
              <a:gd name="connsiteY1" fmla="*/ 113578 h 181311"/>
              <a:gd name="connsiteX2" fmla="*/ 91068 w 298992"/>
              <a:gd name="connsiteY2" fmla="*/ 79711 h 181311"/>
              <a:gd name="connsiteX3" fmla="*/ 170090 w 298992"/>
              <a:gd name="connsiteY3" fmla="*/ 45844 h 181311"/>
              <a:gd name="connsiteX4" fmla="*/ 181379 w 298992"/>
              <a:gd name="connsiteY4" fmla="*/ 79711 h 181311"/>
              <a:gd name="connsiteX5" fmla="*/ 147513 w 298992"/>
              <a:gd name="connsiteY5" fmla="*/ 102289 h 181311"/>
              <a:gd name="connsiteX6" fmla="*/ 113646 w 298992"/>
              <a:gd name="connsiteY6" fmla="*/ 136156 h 181311"/>
              <a:gd name="connsiteX7" fmla="*/ 102357 w 298992"/>
              <a:gd name="connsiteY7" fmla="*/ 102289 h 181311"/>
              <a:gd name="connsiteX8" fmla="*/ 147513 w 298992"/>
              <a:gd name="connsiteY8" fmla="*/ 79711 h 181311"/>
              <a:gd name="connsiteX9" fmla="*/ 215246 w 298992"/>
              <a:gd name="connsiteY9" fmla="*/ 45844 h 181311"/>
              <a:gd name="connsiteX10" fmla="*/ 192668 w 298992"/>
              <a:gd name="connsiteY10" fmla="*/ 79711 h 181311"/>
              <a:gd name="connsiteX11" fmla="*/ 124935 w 298992"/>
              <a:gd name="connsiteY11" fmla="*/ 113578 h 181311"/>
              <a:gd name="connsiteX12" fmla="*/ 91068 w 298992"/>
              <a:gd name="connsiteY12" fmla="*/ 136156 h 181311"/>
              <a:gd name="connsiteX13" fmla="*/ 102357 w 298992"/>
              <a:gd name="connsiteY13" fmla="*/ 102289 h 181311"/>
              <a:gd name="connsiteX14" fmla="*/ 170090 w 298992"/>
              <a:gd name="connsiteY14" fmla="*/ 79711 h 181311"/>
              <a:gd name="connsiteX15" fmla="*/ 203957 w 298992"/>
              <a:gd name="connsiteY15" fmla="*/ 68422 h 181311"/>
              <a:gd name="connsiteX16" fmla="*/ 260402 w 298992"/>
              <a:gd name="connsiteY16" fmla="*/ 57133 h 181311"/>
              <a:gd name="connsiteX17" fmla="*/ 158802 w 298992"/>
              <a:gd name="connsiteY17" fmla="*/ 79711 h 181311"/>
              <a:gd name="connsiteX18" fmla="*/ 113646 w 298992"/>
              <a:gd name="connsiteY18" fmla="*/ 102289 h 181311"/>
              <a:gd name="connsiteX19" fmla="*/ 12046 w 298992"/>
              <a:gd name="connsiteY19" fmla="*/ 181311 h 181311"/>
              <a:gd name="connsiteX20" fmla="*/ 757 w 298992"/>
              <a:gd name="connsiteY20" fmla="*/ 147444 h 181311"/>
              <a:gd name="connsiteX21" fmla="*/ 68490 w 298992"/>
              <a:gd name="connsiteY21" fmla="*/ 102289 h 181311"/>
              <a:gd name="connsiteX22" fmla="*/ 136224 w 298992"/>
              <a:gd name="connsiteY22" fmla="*/ 68422 h 181311"/>
              <a:gd name="connsiteX23" fmla="*/ 282979 w 298992"/>
              <a:gd name="connsiteY23" fmla="*/ 34556 h 181311"/>
              <a:gd name="connsiteX24" fmla="*/ 294268 w 298992"/>
              <a:gd name="connsiteY24" fmla="*/ 689 h 181311"/>
              <a:gd name="connsiteX25" fmla="*/ 147513 w 298992"/>
              <a:gd name="connsiteY25" fmla="*/ 23267 h 181311"/>
              <a:gd name="connsiteX26" fmla="*/ 79779 w 298992"/>
              <a:gd name="connsiteY26" fmla="*/ 68422 h 181311"/>
              <a:gd name="connsiteX27" fmla="*/ 113646 w 298992"/>
              <a:gd name="connsiteY27" fmla="*/ 57133 h 181311"/>
              <a:gd name="connsiteX28" fmla="*/ 136224 w 298992"/>
              <a:gd name="connsiteY28" fmla="*/ 57133 h 18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992" h="181311">
                <a:moveTo>
                  <a:pt x="136224" y="57133"/>
                </a:moveTo>
                <a:cubicBezTo>
                  <a:pt x="134343" y="66540"/>
                  <a:pt x="121982" y="103765"/>
                  <a:pt x="102357" y="113578"/>
                </a:cubicBezTo>
                <a:cubicBezTo>
                  <a:pt x="91714" y="118900"/>
                  <a:pt x="86649" y="90760"/>
                  <a:pt x="91068" y="79711"/>
                </a:cubicBezTo>
                <a:cubicBezTo>
                  <a:pt x="99730" y="58056"/>
                  <a:pt x="155357" y="49527"/>
                  <a:pt x="170090" y="45844"/>
                </a:cubicBezTo>
                <a:cubicBezTo>
                  <a:pt x="173853" y="57133"/>
                  <a:pt x="185798" y="68662"/>
                  <a:pt x="181379" y="79711"/>
                </a:cubicBezTo>
                <a:cubicBezTo>
                  <a:pt x="176340" y="92308"/>
                  <a:pt x="157936" y="93603"/>
                  <a:pt x="147513" y="102289"/>
                </a:cubicBezTo>
                <a:cubicBezTo>
                  <a:pt x="135248" y="112510"/>
                  <a:pt x="124935" y="124867"/>
                  <a:pt x="113646" y="136156"/>
                </a:cubicBezTo>
                <a:cubicBezTo>
                  <a:pt x="109883" y="124867"/>
                  <a:pt x="96235" y="112493"/>
                  <a:pt x="102357" y="102289"/>
                </a:cubicBezTo>
                <a:cubicBezTo>
                  <a:pt x="111015" y="87859"/>
                  <a:pt x="132902" y="88060"/>
                  <a:pt x="147513" y="79711"/>
                </a:cubicBezTo>
                <a:cubicBezTo>
                  <a:pt x="208789" y="44696"/>
                  <a:pt x="153151" y="66542"/>
                  <a:pt x="215246" y="45844"/>
                </a:cubicBezTo>
                <a:cubicBezTo>
                  <a:pt x="207720" y="57133"/>
                  <a:pt x="202262" y="70117"/>
                  <a:pt x="192668" y="79711"/>
                </a:cubicBezTo>
                <a:cubicBezTo>
                  <a:pt x="160316" y="112064"/>
                  <a:pt x="161662" y="95215"/>
                  <a:pt x="124935" y="113578"/>
                </a:cubicBezTo>
                <a:cubicBezTo>
                  <a:pt x="112800" y="119646"/>
                  <a:pt x="102357" y="128630"/>
                  <a:pt x="91068" y="136156"/>
                </a:cubicBezTo>
                <a:cubicBezTo>
                  <a:pt x="94831" y="124867"/>
                  <a:pt x="92674" y="109206"/>
                  <a:pt x="102357" y="102289"/>
                </a:cubicBezTo>
                <a:cubicBezTo>
                  <a:pt x="121723" y="88456"/>
                  <a:pt x="147512" y="87237"/>
                  <a:pt x="170090" y="79711"/>
                </a:cubicBezTo>
                <a:cubicBezTo>
                  <a:pt x="181379" y="75948"/>
                  <a:pt x="192288" y="70756"/>
                  <a:pt x="203957" y="68422"/>
                </a:cubicBezTo>
                <a:cubicBezTo>
                  <a:pt x="222772" y="64659"/>
                  <a:pt x="279017" y="52479"/>
                  <a:pt x="260402" y="57133"/>
                </a:cubicBezTo>
                <a:cubicBezTo>
                  <a:pt x="226745" y="65547"/>
                  <a:pt x="192669" y="72185"/>
                  <a:pt x="158802" y="79711"/>
                </a:cubicBezTo>
                <a:cubicBezTo>
                  <a:pt x="143750" y="87237"/>
                  <a:pt x="126787" y="91776"/>
                  <a:pt x="113646" y="102289"/>
                </a:cubicBezTo>
                <a:cubicBezTo>
                  <a:pt x="4864" y="189315"/>
                  <a:pt x="88367" y="155871"/>
                  <a:pt x="12046" y="181311"/>
                </a:cubicBezTo>
                <a:cubicBezTo>
                  <a:pt x="8283" y="170022"/>
                  <a:pt x="-3006" y="158733"/>
                  <a:pt x="757" y="147444"/>
                </a:cubicBezTo>
                <a:cubicBezTo>
                  <a:pt x="13597" y="108926"/>
                  <a:pt x="41423" y="115823"/>
                  <a:pt x="68490" y="102289"/>
                </a:cubicBezTo>
                <a:cubicBezTo>
                  <a:pt x="156022" y="58522"/>
                  <a:pt x="51102" y="96796"/>
                  <a:pt x="136224" y="68422"/>
                </a:cubicBezTo>
                <a:cubicBezTo>
                  <a:pt x="241002" y="-1432"/>
                  <a:pt x="46639" y="120497"/>
                  <a:pt x="282979" y="34556"/>
                </a:cubicBezTo>
                <a:cubicBezTo>
                  <a:pt x="294162" y="30489"/>
                  <a:pt x="305710" y="3958"/>
                  <a:pt x="294268" y="689"/>
                </a:cubicBezTo>
                <a:cubicBezTo>
                  <a:pt x="277383" y="-4135"/>
                  <a:pt x="175226" y="17724"/>
                  <a:pt x="147513" y="23267"/>
                </a:cubicBezTo>
                <a:cubicBezTo>
                  <a:pt x="124935" y="38319"/>
                  <a:pt x="54036" y="77003"/>
                  <a:pt x="79779" y="68422"/>
                </a:cubicBezTo>
                <a:cubicBezTo>
                  <a:pt x="91068" y="64659"/>
                  <a:pt x="103003" y="62455"/>
                  <a:pt x="113646" y="57133"/>
                </a:cubicBezTo>
                <a:cubicBezTo>
                  <a:pt x="125781" y="51066"/>
                  <a:pt x="138105" y="47726"/>
                  <a:pt x="136224" y="57133"/>
                </a:cubicBez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386026" y="2221951"/>
            <a:ext cx="298992" cy="181311"/>
          </a:xfrm>
          <a:custGeom>
            <a:avLst/>
            <a:gdLst>
              <a:gd name="connsiteX0" fmla="*/ 136224 w 298992"/>
              <a:gd name="connsiteY0" fmla="*/ 57133 h 181311"/>
              <a:gd name="connsiteX1" fmla="*/ 102357 w 298992"/>
              <a:gd name="connsiteY1" fmla="*/ 113578 h 181311"/>
              <a:gd name="connsiteX2" fmla="*/ 91068 w 298992"/>
              <a:gd name="connsiteY2" fmla="*/ 79711 h 181311"/>
              <a:gd name="connsiteX3" fmla="*/ 170090 w 298992"/>
              <a:gd name="connsiteY3" fmla="*/ 45844 h 181311"/>
              <a:gd name="connsiteX4" fmla="*/ 181379 w 298992"/>
              <a:gd name="connsiteY4" fmla="*/ 79711 h 181311"/>
              <a:gd name="connsiteX5" fmla="*/ 147513 w 298992"/>
              <a:gd name="connsiteY5" fmla="*/ 102289 h 181311"/>
              <a:gd name="connsiteX6" fmla="*/ 113646 w 298992"/>
              <a:gd name="connsiteY6" fmla="*/ 136156 h 181311"/>
              <a:gd name="connsiteX7" fmla="*/ 102357 w 298992"/>
              <a:gd name="connsiteY7" fmla="*/ 102289 h 181311"/>
              <a:gd name="connsiteX8" fmla="*/ 147513 w 298992"/>
              <a:gd name="connsiteY8" fmla="*/ 79711 h 181311"/>
              <a:gd name="connsiteX9" fmla="*/ 215246 w 298992"/>
              <a:gd name="connsiteY9" fmla="*/ 45844 h 181311"/>
              <a:gd name="connsiteX10" fmla="*/ 192668 w 298992"/>
              <a:gd name="connsiteY10" fmla="*/ 79711 h 181311"/>
              <a:gd name="connsiteX11" fmla="*/ 124935 w 298992"/>
              <a:gd name="connsiteY11" fmla="*/ 113578 h 181311"/>
              <a:gd name="connsiteX12" fmla="*/ 91068 w 298992"/>
              <a:gd name="connsiteY12" fmla="*/ 136156 h 181311"/>
              <a:gd name="connsiteX13" fmla="*/ 102357 w 298992"/>
              <a:gd name="connsiteY13" fmla="*/ 102289 h 181311"/>
              <a:gd name="connsiteX14" fmla="*/ 170090 w 298992"/>
              <a:gd name="connsiteY14" fmla="*/ 79711 h 181311"/>
              <a:gd name="connsiteX15" fmla="*/ 203957 w 298992"/>
              <a:gd name="connsiteY15" fmla="*/ 68422 h 181311"/>
              <a:gd name="connsiteX16" fmla="*/ 260402 w 298992"/>
              <a:gd name="connsiteY16" fmla="*/ 57133 h 181311"/>
              <a:gd name="connsiteX17" fmla="*/ 158802 w 298992"/>
              <a:gd name="connsiteY17" fmla="*/ 79711 h 181311"/>
              <a:gd name="connsiteX18" fmla="*/ 113646 w 298992"/>
              <a:gd name="connsiteY18" fmla="*/ 102289 h 181311"/>
              <a:gd name="connsiteX19" fmla="*/ 12046 w 298992"/>
              <a:gd name="connsiteY19" fmla="*/ 181311 h 181311"/>
              <a:gd name="connsiteX20" fmla="*/ 757 w 298992"/>
              <a:gd name="connsiteY20" fmla="*/ 147444 h 181311"/>
              <a:gd name="connsiteX21" fmla="*/ 68490 w 298992"/>
              <a:gd name="connsiteY21" fmla="*/ 102289 h 181311"/>
              <a:gd name="connsiteX22" fmla="*/ 136224 w 298992"/>
              <a:gd name="connsiteY22" fmla="*/ 68422 h 181311"/>
              <a:gd name="connsiteX23" fmla="*/ 282979 w 298992"/>
              <a:gd name="connsiteY23" fmla="*/ 34556 h 181311"/>
              <a:gd name="connsiteX24" fmla="*/ 294268 w 298992"/>
              <a:gd name="connsiteY24" fmla="*/ 689 h 181311"/>
              <a:gd name="connsiteX25" fmla="*/ 147513 w 298992"/>
              <a:gd name="connsiteY25" fmla="*/ 23267 h 181311"/>
              <a:gd name="connsiteX26" fmla="*/ 79779 w 298992"/>
              <a:gd name="connsiteY26" fmla="*/ 68422 h 181311"/>
              <a:gd name="connsiteX27" fmla="*/ 113646 w 298992"/>
              <a:gd name="connsiteY27" fmla="*/ 57133 h 181311"/>
              <a:gd name="connsiteX28" fmla="*/ 136224 w 298992"/>
              <a:gd name="connsiteY28" fmla="*/ 57133 h 18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992" h="181311">
                <a:moveTo>
                  <a:pt x="136224" y="57133"/>
                </a:moveTo>
                <a:cubicBezTo>
                  <a:pt x="134343" y="66540"/>
                  <a:pt x="121982" y="103765"/>
                  <a:pt x="102357" y="113578"/>
                </a:cubicBezTo>
                <a:cubicBezTo>
                  <a:pt x="91714" y="118900"/>
                  <a:pt x="86649" y="90760"/>
                  <a:pt x="91068" y="79711"/>
                </a:cubicBezTo>
                <a:cubicBezTo>
                  <a:pt x="99730" y="58056"/>
                  <a:pt x="155357" y="49527"/>
                  <a:pt x="170090" y="45844"/>
                </a:cubicBezTo>
                <a:cubicBezTo>
                  <a:pt x="173853" y="57133"/>
                  <a:pt x="185798" y="68662"/>
                  <a:pt x="181379" y="79711"/>
                </a:cubicBezTo>
                <a:cubicBezTo>
                  <a:pt x="176340" y="92308"/>
                  <a:pt x="157936" y="93603"/>
                  <a:pt x="147513" y="102289"/>
                </a:cubicBezTo>
                <a:cubicBezTo>
                  <a:pt x="135248" y="112510"/>
                  <a:pt x="124935" y="124867"/>
                  <a:pt x="113646" y="136156"/>
                </a:cubicBezTo>
                <a:cubicBezTo>
                  <a:pt x="109883" y="124867"/>
                  <a:pt x="96235" y="112493"/>
                  <a:pt x="102357" y="102289"/>
                </a:cubicBezTo>
                <a:cubicBezTo>
                  <a:pt x="111015" y="87859"/>
                  <a:pt x="132902" y="88060"/>
                  <a:pt x="147513" y="79711"/>
                </a:cubicBezTo>
                <a:cubicBezTo>
                  <a:pt x="208789" y="44696"/>
                  <a:pt x="153151" y="66542"/>
                  <a:pt x="215246" y="45844"/>
                </a:cubicBezTo>
                <a:cubicBezTo>
                  <a:pt x="207720" y="57133"/>
                  <a:pt x="202262" y="70117"/>
                  <a:pt x="192668" y="79711"/>
                </a:cubicBezTo>
                <a:cubicBezTo>
                  <a:pt x="160316" y="112064"/>
                  <a:pt x="161662" y="95215"/>
                  <a:pt x="124935" y="113578"/>
                </a:cubicBezTo>
                <a:cubicBezTo>
                  <a:pt x="112800" y="119646"/>
                  <a:pt x="102357" y="128630"/>
                  <a:pt x="91068" y="136156"/>
                </a:cubicBezTo>
                <a:cubicBezTo>
                  <a:pt x="94831" y="124867"/>
                  <a:pt x="92674" y="109206"/>
                  <a:pt x="102357" y="102289"/>
                </a:cubicBezTo>
                <a:cubicBezTo>
                  <a:pt x="121723" y="88456"/>
                  <a:pt x="147512" y="87237"/>
                  <a:pt x="170090" y="79711"/>
                </a:cubicBezTo>
                <a:cubicBezTo>
                  <a:pt x="181379" y="75948"/>
                  <a:pt x="192288" y="70756"/>
                  <a:pt x="203957" y="68422"/>
                </a:cubicBezTo>
                <a:cubicBezTo>
                  <a:pt x="222772" y="64659"/>
                  <a:pt x="279017" y="52479"/>
                  <a:pt x="260402" y="57133"/>
                </a:cubicBezTo>
                <a:cubicBezTo>
                  <a:pt x="226745" y="65547"/>
                  <a:pt x="192669" y="72185"/>
                  <a:pt x="158802" y="79711"/>
                </a:cubicBezTo>
                <a:cubicBezTo>
                  <a:pt x="143750" y="87237"/>
                  <a:pt x="126787" y="91776"/>
                  <a:pt x="113646" y="102289"/>
                </a:cubicBezTo>
                <a:cubicBezTo>
                  <a:pt x="4864" y="189315"/>
                  <a:pt x="88367" y="155871"/>
                  <a:pt x="12046" y="181311"/>
                </a:cubicBezTo>
                <a:cubicBezTo>
                  <a:pt x="8283" y="170022"/>
                  <a:pt x="-3006" y="158733"/>
                  <a:pt x="757" y="147444"/>
                </a:cubicBezTo>
                <a:cubicBezTo>
                  <a:pt x="13597" y="108926"/>
                  <a:pt x="41423" y="115823"/>
                  <a:pt x="68490" y="102289"/>
                </a:cubicBezTo>
                <a:cubicBezTo>
                  <a:pt x="156022" y="58522"/>
                  <a:pt x="51102" y="96796"/>
                  <a:pt x="136224" y="68422"/>
                </a:cubicBezTo>
                <a:cubicBezTo>
                  <a:pt x="241002" y="-1432"/>
                  <a:pt x="46639" y="120497"/>
                  <a:pt x="282979" y="34556"/>
                </a:cubicBezTo>
                <a:cubicBezTo>
                  <a:pt x="294162" y="30489"/>
                  <a:pt x="305710" y="3958"/>
                  <a:pt x="294268" y="689"/>
                </a:cubicBezTo>
                <a:cubicBezTo>
                  <a:pt x="277383" y="-4135"/>
                  <a:pt x="175226" y="17724"/>
                  <a:pt x="147513" y="23267"/>
                </a:cubicBezTo>
                <a:cubicBezTo>
                  <a:pt x="124935" y="38319"/>
                  <a:pt x="54036" y="77003"/>
                  <a:pt x="79779" y="68422"/>
                </a:cubicBezTo>
                <a:cubicBezTo>
                  <a:pt x="91068" y="64659"/>
                  <a:pt x="103003" y="62455"/>
                  <a:pt x="113646" y="57133"/>
                </a:cubicBezTo>
                <a:cubicBezTo>
                  <a:pt x="125781" y="51066"/>
                  <a:pt x="138105" y="47726"/>
                  <a:pt x="136224" y="5713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342266" y="1523951"/>
            <a:ext cx="1097884" cy="4116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9" name="Straight Arrow Connector 1038"/>
          <p:cNvCxnSpPr>
            <a:stCxn id="61" idx="2"/>
            <a:endCxn id="1037" idx="9"/>
          </p:cNvCxnSpPr>
          <p:nvPr/>
        </p:nvCxnSpPr>
        <p:spPr>
          <a:xfrm flipH="1">
            <a:off x="4408016" y="1897488"/>
            <a:ext cx="483192" cy="342351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2"/>
            <a:endCxn id="59" idx="3"/>
          </p:cNvCxnSpPr>
          <p:nvPr/>
        </p:nvCxnSpPr>
        <p:spPr>
          <a:xfrm>
            <a:off x="4891208" y="1897488"/>
            <a:ext cx="664908" cy="370307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Callout 40"/>
          <p:cNvSpPr/>
          <p:nvPr/>
        </p:nvSpPr>
        <p:spPr>
          <a:xfrm>
            <a:off x="4061393" y="4571862"/>
            <a:ext cx="2052406" cy="1793498"/>
          </a:xfrm>
          <a:prstGeom prst="wedgeEllipseCallout">
            <a:avLst>
              <a:gd name="adj1" fmla="val -129104"/>
              <a:gd name="adj2" fmla="val 69774"/>
            </a:avLst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Callout 42"/>
          <p:cNvSpPr/>
          <p:nvPr/>
        </p:nvSpPr>
        <p:spPr>
          <a:xfrm>
            <a:off x="6973896" y="4571862"/>
            <a:ext cx="2052406" cy="1793498"/>
          </a:xfrm>
          <a:prstGeom prst="wedgeEllipseCallout">
            <a:avLst>
              <a:gd name="adj1" fmla="val -129104"/>
              <a:gd name="adj2" fmla="val 69774"/>
            </a:avLst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19194795">
            <a:off x="7953237" y="4496626"/>
            <a:ext cx="432048" cy="114948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2405205" flipV="1">
            <a:off x="7953237" y="5211793"/>
            <a:ext cx="432048" cy="114948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7843245" y="4746937"/>
            <a:ext cx="298992" cy="181311"/>
          </a:xfrm>
          <a:custGeom>
            <a:avLst/>
            <a:gdLst>
              <a:gd name="connsiteX0" fmla="*/ 136224 w 298992"/>
              <a:gd name="connsiteY0" fmla="*/ 57133 h 181311"/>
              <a:gd name="connsiteX1" fmla="*/ 102357 w 298992"/>
              <a:gd name="connsiteY1" fmla="*/ 113578 h 181311"/>
              <a:gd name="connsiteX2" fmla="*/ 91068 w 298992"/>
              <a:gd name="connsiteY2" fmla="*/ 79711 h 181311"/>
              <a:gd name="connsiteX3" fmla="*/ 170090 w 298992"/>
              <a:gd name="connsiteY3" fmla="*/ 45844 h 181311"/>
              <a:gd name="connsiteX4" fmla="*/ 181379 w 298992"/>
              <a:gd name="connsiteY4" fmla="*/ 79711 h 181311"/>
              <a:gd name="connsiteX5" fmla="*/ 147513 w 298992"/>
              <a:gd name="connsiteY5" fmla="*/ 102289 h 181311"/>
              <a:gd name="connsiteX6" fmla="*/ 113646 w 298992"/>
              <a:gd name="connsiteY6" fmla="*/ 136156 h 181311"/>
              <a:gd name="connsiteX7" fmla="*/ 102357 w 298992"/>
              <a:gd name="connsiteY7" fmla="*/ 102289 h 181311"/>
              <a:gd name="connsiteX8" fmla="*/ 147513 w 298992"/>
              <a:gd name="connsiteY8" fmla="*/ 79711 h 181311"/>
              <a:gd name="connsiteX9" fmla="*/ 215246 w 298992"/>
              <a:gd name="connsiteY9" fmla="*/ 45844 h 181311"/>
              <a:gd name="connsiteX10" fmla="*/ 192668 w 298992"/>
              <a:gd name="connsiteY10" fmla="*/ 79711 h 181311"/>
              <a:gd name="connsiteX11" fmla="*/ 124935 w 298992"/>
              <a:gd name="connsiteY11" fmla="*/ 113578 h 181311"/>
              <a:gd name="connsiteX12" fmla="*/ 91068 w 298992"/>
              <a:gd name="connsiteY12" fmla="*/ 136156 h 181311"/>
              <a:gd name="connsiteX13" fmla="*/ 102357 w 298992"/>
              <a:gd name="connsiteY13" fmla="*/ 102289 h 181311"/>
              <a:gd name="connsiteX14" fmla="*/ 170090 w 298992"/>
              <a:gd name="connsiteY14" fmla="*/ 79711 h 181311"/>
              <a:gd name="connsiteX15" fmla="*/ 203957 w 298992"/>
              <a:gd name="connsiteY15" fmla="*/ 68422 h 181311"/>
              <a:gd name="connsiteX16" fmla="*/ 260402 w 298992"/>
              <a:gd name="connsiteY16" fmla="*/ 57133 h 181311"/>
              <a:gd name="connsiteX17" fmla="*/ 158802 w 298992"/>
              <a:gd name="connsiteY17" fmla="*/ 79711 h 181311"/>
              <a:gd name="connsiteX18" fmla="*/ 113646 w 298992"/>
              <a:gd name="connsiteY18" fmla="*/ 102289 h 181311"/>
              <a:gd name="connsiteX19" fmla="*/ 12046 w 298992"/>
              <a:gd name="connsiteY19" fmla="*/ 181311 h 181311"/>
              <a:gd name="connsiteX20" fmla="*/ 757 w 298992"/>
              <a:gd name="connsiteY20" fmla="*/ 147444 h 181311"/>
              <a:gd name="connsiteX21" fmla="*/ 68490 w 298992"/>
              <a:gd name="connsiteY21" fmla="*/ 102289 h 181311"/>
              <a:gd name="connsiteX22" fmla="*/ 136224 w 298992"/>
              <a:gd name="connsiteY22" fmla="*/ 68422 h 181311"/>
              <a:gd name="connsiteX23" fmla="*/ 282979 w 298992"/>
              <a:gd name="connsiteY23" fmla="*/ 34556 h 181311"/>
              <a:gd name="connsiteX24" fmla="*/ 294268 w 298992"/>
              <a:gd name="connsiteY24" fmla="*/ 689 h 181311"/>
              <a:gd name="connsiteX25" fmla="*/ 147513 w 298992"/>
              <a:gd name="connsiteY25" fmla="*/ 23267 h 181311"/>
              <a:gd name="connsiteX26" fmla="*/ 79779 w 298992"/>
              <a:gd name="connsiteY26" fmla="*/ 68422 h 181311"/>
              <a:gd name="connsiteX27" fmla="*/ 113646 w 298992"/>
              <a:gd name="connsiteY27" fmla="*/ 57133 h 181311"/>
              <a:gd name="connsiteX28" fmla="*/ 136224 w 298992"/>
              <a:gd name="connsiteY28" fmla="*/ 57133 h 18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992" h="181311">
                <a:moveTo>
                  <a:pt x="136224" y="57133"/>
                </a:moveTo>
                <a:cubicBezTo>
                  <a:pt x="134343" y="66540"/>
                  <a:pt x="121982" y="103765"/>
                  <a:pt x="102357" y="113578"/>
                </a:cubicBezTo>
                <a:cubicBezTo>
                  <a:pt x="91714" y="118900"/>
                  <a:pt x="86649" y="90760"/>
                  <a:pt x="91068" y="79711"/>
                </a:cubicBezTo>
                <a:cubicBezTo>
                  <a:pt x="99730" y="58056"/>
                  <a:pt x="155357" y="49527"/>
                  <a:pt x="170090" y="45844"/>
                </a:cubicBezTo>
                <a:cubicBezTo>
                  <a:pt x="173853" y="57133"/>
                  <a:pt x="185798" y="68662"/>
                  <a:pt x="181379" y="79711"/>
                </a:cubicBezTo>
                <a:cubicBezTo>
                  <a:pt x="176340" y="92308"/>
                  <a:pt x="157936" y="93603"/>
                  <a:pt x="147513" y="102289"/>
                </a:cubicBezTo>
                <a:cubicBezTo>
                  <a:pt x="135248" y="112510"/>
                  <a:pt x="124935" y="124867"/>
                  <a:pt x="113646" y="136156"/>
                </a:cubicBezTo>
                <a:cubicBezTo>
                  <a:pt x="109883" y="124867"/>
                  <a:pt x="96235" y="112493"/>
                  <a:pt x="102357" y="102289"/>
                </a:cubicBezTo>
                <a:cubicBezTo>
                  <a:pt x="111015" y="87859"/>
                  <a:pt x="132902" y="88060"/>
                  <a:pt x="147513" y="79711"/>
                </a:cubicBezTo>
                <a:cubicBezTo>
                  <a:pt x="208789" y="44696"/>
                  <a:pt x="153151" y="66542"/>
                  <a:pt x="215246" y="45844"/>
                </a:cubicBezTo>
                <a:cubicBezTo>
                  <a:pt x="207720" y="57133"/>
                  <a:pt x="202262" y="70117"/>
                  <a:pt x="192668" y="79711"/>
                </a:cubicBezTo>
                <a:cubicBezTo>
                  <a:pt x="160316" y="112064"/>
                  <a:pt x="161662" y="95215"/>
                  <a:pt x="124935" y="113578"/>
                </a:cubicBezTo>
                <a:cubicBezTo>
                  <a:pt x="112800" y="119646"/>
                  <a:pt x="102357" y="128630"/>
                  <a:pt x="91068" y="136156"/>
                </a:cubicBezTo>
                <a:cubicBezTo>
                  <a:pt x="94831" y="124867"/>
                  <a:pt x="92674" y="109206"/>
                  <a:pt x="102357" y="102289"/>
                </a:cubicBezTo>
                <a:cubicBezTo>
                  <a:pt x="121723" y="88456"/>
                  <a:pt x="147512" y="87237"/>
                  <a:pt x="170090" y="79711"/>
                </a:cubicBezTo>
                <a:cubicBezTo>
                  <a:pt x="181379" y="75948"/>
                  <a:pt x="192288" y="70756"/>
                  <a:pt x="203957" y="68422"/>
                </a:cubicBezTo>
                <a:cubicBezTo>
                  <a:pt x="222772" y="64659"/>
                  <a:pt x="279017" y="52479"/>
                  <a:pt x="260402" y="57133"/>
                </a:cubicBezTo>
                <a:cubicBezTo>
                  <a:pt x="226745" y="65547"/>
                  <a:pt x="192669" y="72185"/>
                  <a:pt x="158802" y="79711"/>
                </a:cubicBezTo>
                <a:cubicBezTo>
                  <a:pt x="143750" y="87237"/>
                  <a:pt x="126787" y="91776"/>
                  <a:pt x="113646" y="102289"/>
                </a:cubicBezTo>
                <a:cubicBezTo>
                  <a:pt x="4864" y="189315"/>
                  <a:pt x="88367" y="155871"/>
                  <a:pt x="12046" y="181311"/>
                </a:cubicBezTo>
                <a:cubicBezTo>
                  <a:pt x="8283" y="170022"/>
                  <a:pt x="-3006" y="158733"/>
                  <a:pt x="757" y="147444"/>
                </a:cubicBezTo>
                <a:cubicBezTo>
                  <a:pt x="13597" y="108926"/>
                  <a:pt x="41423" y="115823"/>
                  <a:pt x="68490" y="102289"/>
                </a:cubicBezTo>
                <a:cubicBezTo>
                  <a:pt x="156022" y="58522"/>
                  <a:pt x="51102" y="96796"/>
                  <a:pt x="136224" y="68422"/>
                </a:cubicBezTo>
                <a:cubicBezTo>
                  <a:pt x="241002" y="-1432"/>
                  <a:pt x="46639" y="120497"/>
                  <a:pt x="282979" y="34556"/>
                </a:cubicBezTo>
                <a:cubicBezTo>
                  <a:pt x="294162" y="30489"/>
                  <a:pt x="305710" y="3958"/>
                  <a:pt x="294268" y="689"/>
                </a:cubicBezTo>
                <a:cubicBezTo>
                  <a:pt x="277383" y="-4135"/>
                  <a:pt x="175226" y="17724"/>
                  <a:pt x="147513" y="23267"/>
                </a:cubicBezTo>
                <a:cubicBezTo>
                  <a:pt x="124935" y="38319"/>
                  <a:pt x="54036" y="77003"/>
                  <a:pt x="79779" y="68422"/>
                </a:cubicBezTo>
                <a:cubicBezTo>
                  <a:pt x="91068" y="64659"/>
                  <a:pt x="103003" y="62455"/>
                  <a:pt x="113646" y="57133"/>
                </a:cubicBezTo>
                <a:cubicBezTo>
                  <a:pt x="125781" y="51066"/>
                  <a:pt x="138105" y="47726"/>
                  <a:pt x="136224" y="5713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19194795">
            <a:off x="4927636" y="4519002"/>
            <a:ext cx="432048" cy="114948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2405205" flipV="1">
            <a:off x="4927636" y="5234169"/>
            <a:ext cx="432048" cy="114948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801166" y="4751841"/>
            <a:ext cx="298992" cy="181311"/>
          </a:xfrm>
          <a:custGeom>
            <a:avLst/>
            <a:gdLst>
              <a:gd name="connsiteX0" fmla="*/ 136224 w 298992"/>
              <a:gd name="connsiteY0" fmla="*/ 57133 h 181311"/>
              <a:gd name="connsiteX1" fmla="*/ 102357 w 298992"/>
              <a:gd name="connsiteY1" fmla="*/ 113578 h 181311"/>
              <a:gd name="connsiteX2" fmla="*/ 91068 w 298992"/>
              <a:gd name="connsiteY2" fmla="*/ 79711 h 181311"/>
              <a:gd name="connsiteX3" fmla="*/ 170090 w 298992"/>
              <a:gd name="connsiteY3" fmla="*/ 45844 h 181311"/>
              <a:gd name="connsiteX4" fmla="*/ 181379 w 298992"/>
              <a:gd name="connsiteY4" fmla="*/ 79711 h 181311"/>
              <a:gd name="connsiteX5" fmla="*/ 147513 w 298992"/>
              <a:gd name="connsiteY5" fmla="*/ 102289 h 181311"/>
              <a:gd name="connsiteX6" fmla="*/ 113646 w 298992"/>
              <a:gd name="connsiteY6" fmla="*/ 136156 h 181311"/>
              <a:gd name="connsiteX7" fmla="*/ 102357 w 298992"/>
              <a:gd name="connsiteY7" fmla="*/ 102289 h 181311"/>
              <a:gd name="connsiteX8" fmla="*/ 147513 w 298992"/>
              <a:gd name="connsiteY8" fmla="*/ 79711 h 181311"/>
              <a:gd name="connsiteX9" fmla="*/ 215246 w 298992"/>
              <a:gd name="connsiteY9" fmla="*/ 45844 h 181311"/>
              <a:gd name="connsiteX10" fmla="*/ 192668 w 298992"/>
              <a:gd name="connsiteY10" fmla="*/ 79711 h 181311"/>
              <a:gd name="connsiteX11" fmla="*/ 124935 w 298992"/>
              <a:gd name="connsiteY11" fmla="*/ 113578 h 181311"/>
              <a:gd name="connsiteX12" fmla="*/ 91068 w 298992"/>
              <a:gd name="connsiteY12" fmla="*/ 136156 h 181311"/>
              <a:gd name="connsiteX13" fmla="*/ 102357 w 298992"/>
              <a:gd name="connsiteY13" fmla="*/ 102289 h 181311"/>
              <a:gd name="connsiteX14" fmla="*/ 170090 w 298992"/>
              <a:gd name="connsiteY14" fmla="*/ 79711 h 181311"/>
              <a:gd name="connsiteX15" fmla="*/ 203957 w 298992"/>
              <a:gd name="connsiteY15" fmla="*/ 68422 h 181311"/>
              <a:gd name="connsiteX16" fmla="*/ 260402 w 298992"/>
              <a:gd name="connsiteY16" fmla="*/ 57133 h 181311"/>
              <a:gd name="connsiteX17" fmla="*/ 158802 w 298992"/>
              <a:gd name="connsiteY17" fmla="*/ 79711 h 181311"/>
              <a:gd name="connsiteX18" fmla="*/ 113646 w 298992"/>
              <a:gd name="connsiteY18" fmla="*/ 102289 h 181311"/>
              <a:gd name="connsiteX19" fmla="*/ 12046 w 298992"/>
              <a:gd name="connsiteY19" fmla="*/ 181311 h 181311"/>
              <a:gd name="connsiteX20" fmla="*/ 757 w 298992"/>
              <a:gd name="connsiteY20" fmla="*/ 147444 h 181311"/>
              <a:gd name="connsiteX21" fmla="*/ 68490 w 298992"/>
              <a:gd name="connsiteY21" fmla="*/ 102289 h 181311"/>
              <a:gd name="connsiteX22" fmla="*/ 136224 w 298992"/>
              <a:gd name="connsiteY22" fmla="*/ 68422 h 181311"/>
              <a:gd name="connsiteX23" fmla="*/ 282979 w 298992"/>
              <a:gd name="connsiteY23" fmla="*/ 34556 h 181311"/>
              <a:gd name="connsiteX24" fmla="*/ 294268 w 298992"/>
              <a:gd name="connsiteY24" fmla="*/ 689 h 181311"/>
              <a:gd name="connsiteX25" fmla="*/ 147513 w 298992"/>
              <a:gd name="connsiteY25" fmla="*/ 23267 h 181311"/>
              <a:gd name="connsiteX26" fmla="*/ 79779 w 298992"/>
              <a:gd name="connsiteY26" fmla="*/ 68422 h 181311"/>
              <a:gd name="connsiteX27" fmla="*/ 113646 w 298992"/>
              <a:gd name="connsiteY27" fmla="*/ 57133 h 181311"/>
              <a:gd name="connsiteX28" fmla="*/ 136224 w 298992"/>
              <a:gd name="connsiteY28" fmla="*/ 57133 h 18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992" h="181311">
                <a:moveTo>
                  <a:pt x="136224" y="57133"/>
                </a:moveTo>
                <a:cubicBezTo>
                  <a:pt x="134343" y="66540"/>
                  <a:pt x="121982" y="103765"/>
                  <a:pt x="102357" y="113578"/>
                </a:cubicBezTo>
                <a:cubicBezTo>
                  <a:pt x="91714" y="118900"/>
                  <a:pt x="86649" y="90760"/>
                  <a:pt x="91068" y="79711"/>
                </a:cubicBezTo>
                <a:cubicBezTo>
                  <a:pt x="99730" y="58056"/>
                  <a:pt x="155357" y="49527"/>
                  <a:pt x="170090" y="45844"/>
                </a:cubicBezTo>
                <a:cubicBezTo>
                  <a:pt x="173853" y="57133"/>
                  <a:pt x="185798" y="68662"/>
                  <a:pt x="181379" y="79711"/>
                </a:cubicBezTo>
                <a:cubicBezTo>
                  <a:pt x="176340" y="92308"/>
                  <a:pt x="157936" y="93603"/>
                  <a:pt x="147513" y="102289"/>
                </a:cubicBezTo>
                <a:cubicBezTo>
                  <a:pt x="135248" y="112510"/>
                  <a:pt x="124935" y="124867"/>
                  <a:pt x="113646" y="136156"/>
                </a:cubicBezTo>
                <a:cubicBezTo>
                  <a:pt x="109883" y="124867"/>
                  <a:pt x="96235" y="112493"/>
                  <a:pt x="102357" y="102289"/>
                </a:cubicBezTo>
                <a:cubicBezTo>
                  <a:pt x="111015" y="87859"/>
                  <a:pt x="132902" y="88060"/>
                  <a:pt x="147513" y="79711"/>
                </a:cubicBezTo>
                <a:cubicBezTo>
                  <a:pt x="208789" y="44696"/>
                  <a:pt x="153151" y="66542"/>
                  <a:pt x="215246" y="45844"/>
                </a:cubicBezTo>
                <a:cubicBezTo>
                  <a:pt x="207720" y="57133"/>
                  <a:pt x="202262" y="70117"/>
                  <a:pt x="192668" y="79711"/>
                </a:cubicBezTo>
                <a:cubicBezTo>
                  <a:pt x="160316" y="112064"/>
                  <a:pt x="161662" y="95215"/>
                  <a:pt x="124935" y="113578"/>
                </a:cubicBezTo>
                <a:cubicBezTo>
                  <a:pt x="112800" y="119646"/>
                  <a:pt x="102357" y="128630"/>
                  <a:pt x="91068" y="136156"/>
                </a:cubicBezTo>
                <a:cubicBezTo>
                  <a:pt x="94831" y="124867"/>
                  <a:pt x="92674" y="109206"/>
                  <a:pt x="102357" y="102289"/>
                </a:cubicBezTo>
                <a:cubicBezTo>
                  <a:pt x="121723" y="88456"/>
                  <a:pt x="147512" y="87237"/>
                  <a:pt x="170090" y="79711"/>
                </a:cubicBezTo>
                <a:cubicBezTo>
                  <a:pt x="181379" y="75948"/>
                  <a:pt x="192288" y="70756"/>
                  <a:pt x="203957" y="68422"/>
                </a:cubicBezTo>
                <a:cubicBezTo>
                  <a:pt x="222772" y="64659"/>
                  <a:pt x="279017" y="52479"/>
                  <a:pt x="260402" y="57133"/>
                </a:cubicBezTo>
                <a:cubicBezTo>
                  <a:pt x="226745" y="65547"/>
                  <a:pt x="192669" y="72185"/>
                  <a:pt x="158802" y="79711"/>
                </a:cubicBezTo>
                <a:cubicBezTo>
                  <a:pt x="143750" y="87237"/>
                  <a:pt x="126787" y="91776"/>
                  <a:pt x="113646" y="102289"/>
                </a:cubicBezTo>
                <a:cubicBezTo>
                  <a:pt x="4864" y="189315"/>
                  <a:pt x="88367" y="155871"/>
                  <a:pt x="12046" y="181311"/>
                </a:cubicBezTo>
                <a:cubicBezTo>
                  <a:pt x="8283" y="170022"/>
                  <a:pt x="-3006" y="158733"/>
                  <a:pt x="757" y="147444"/>
                </a:cubicBezTo>
                <a:cubicBezTo>
                  <a:pt x="13597" y="108926"/>
                  <a:pt x="41423" y="115823"/>
                  <a:pt x="68490" y="102289"/>
                </a:cubicBezTo>
                <a:cubicBezTo>
                  <a:pt x="156022" y="58522"/>
                  <a:pt x="51102" y="96796"/>
                  <a:pt x="136224" y="68422"/>
                </a:cubicBezTo>
                <a:cubicBezTo>
                  <a:pt x="241002" y="-1432"/>
                  <a:pt x="46639" y="120497"/>
                  <a:pt x="282979" y="34556"/>
                </a:cubicBezTo>
                <a:cubicBezTo>
                  <a:pt x="294162" y="30489"/>
                  <a:pt x="305710" y="3958"/>
                  <a:pt x="294268" y="689"/>
                </a:cubicBezTo>
                <a:cubicBezTo>
                  <a:pt x="277383" y="-4135"/>
                  <a:pt x="175226" y="17724"/>
                  <a:pt x="147513" y="23267"/>
                </a:cubicBezTo>
                <a:cubicBezTo>
                  <a:pt x="124935" y="38319"/>
                  <a:pt x="54036" y="77003"/>
                  <a:pt x="79779" y="68422"/>
                </a:cubicBezTo>
                <a:cubicBezTo>
                  <a:pt x="91068" y="64659"/>
                  <a:pt x="103003" y="62455"/>
                  <a:pt x="113646" y="57133"/>
                </a:cubicBezTo>
                <a:cubicBezTo>
                  <a:pt x="125781" y="51066"/>
                  <a:pt x="138105" y="47726"/>
                  <a:pt x="136224" y="57133"/>
                </a:cubicBez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 rot="16200000">
            <a:off x="6355554" y="2745203"/>
            <a:ext cx="180166" cy="396436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2"/>
            <a:endCxn id="41" idx="7"/>
          </p:cNvCxnSpPr>
          <p:nvPr/>
        </p:nvCxnSpPr>
        <p:spPr>
          <a:xfrm flipH="1">
            <a:off x="5813231" y="3840375"/>
            <a:ext cx="2066430" cy="994139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" idx="2"/>
            <a:endCxn id="43" idx="0"/>
          </p:cNvCxnSpPr>
          <p:nvPr/>
        </p:nvCxnSpPr>
        <p:spPr>
          <a:xfrm>
            <a:off x="7879661" y="3840375"/>
            <a:ext cx="120438" cy="731487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61947" y="3284984"/>
            <a:ext cx="164088" cy="0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95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0"/>
      <p:bldP spid="3" grpId="0" animBg="1"/>
      <p:bldP spid="69" grpId="0" animBg="1"/>
      <p:bldP spid="61" grpId="0" animBg="1"/>
      <p:bldP spid="1024" grpId="0" animBg="1"/>
      <p:bldP spid="28" grpId="0" animBg="1"/>
      <p:bldP spid="6" grpId="0"/>
      <p:bldP spid="9" grpId="0" animBg="1"/>
      <p:bldP spid="10" grpId="0" animBg="1"/>
      <p:bldP spid="11" grpId="0" animBg="1"/>
      <p:bldP spid="14" grpId="0" animBg="1"/>
      <p:bldP spid="15" grpId="0" animBg="1"/>
      <p:bldP spid="25" grpId="0"/>
      <p:bldP spid="1031" grpId="0" animBg="1"/>
      <p:bldP spid="12" grpId="0" animBg="1"/>
      <p:bldP spid="13" grpId="0" animBg="1"/>
      <p:bldP spid="16" grpId="0" animBg="1"/>
      <p:bldP spid="17" grpId="0" animBg="1"/>
      <p:bldP spid="1033" grpId="0" animBg="1"/>
      <p:bldP spid="46" grpId="0" animBg="1"/>
      <p:bldP spid="45" grpId="0"/>
      <p:bldP spid="1034" grpId="0" animBg="1"/>
      <p:bldP spid="52" grpId="0"/>
      <p:bldP spid="1036" grpId="0" animBg="1"/>
      <p:bldP spid="55" grpId="0" animBg="1"/>
      <p:bldP spid="56" grpId="0" animBg="1"/>
      <p:bldP spid="57" grpId="0" animBg="1"/>
      <p:bldP spid="1037" grpId="0" animBg="1"/>
      <p:bldP spid="59" grpId="0" animBg="1"/>
      <p:bldP spid="60" grpId="0"/>
      <p:bldP spid="41" grpId="0" animBg="1"/>
      <p:bldP spid="43" grpId="0" animBg="1"/>
      <p:bldP spid="44" grpId="0" animBg="1"/>
      <p:bldP spid="48" grpId="0" animBg="1"/>
      <p:bldP spid="50" grpId="0" animBg="1"/>
      <p:bldP spid="53" grpId="0" animBg="1"/>
      <p:bldP spid="54" grpId="0" animBg="1"/>
      <p:bldP spid="58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239" y="188640"/>
            <a:ext cx="9208479" cy="72008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94" y="826822"/>
            <a:ext cx="92170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Mendel -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ségrégation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indépendante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endParaRPr lang="fr-FR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deux allèles pour un même gène se séparent lors de la formation des gamètes (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méiose)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des gamètes obtiennent l'un des allèles et 50% des gamètes ont l'autre allèle.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8379" y="3430403"/>
            <a:ext cx="409380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Assortiment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independent</a:t>
            </a:r>
          </a:p>
        </p:txBody>
      </p:sp>
      <p:pic>
        <p:nvPicPr>
          <p:cNvPr id="15" name="Picture 8" descr="Image result for meios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4"/>
          <a:stretch/>
        </p:blipFill>
        <p:spPr bwMode="auto">
          <a:xfrm>
            <a:off x="1043608" y="4005064"/>
            <a:ext cx="7348996" cy="271089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Callout 15"/>
          <p:cNvSpPr/>
          <p:nvPr/>
        </p:nvSpPr>
        <p:spPr>
          <a:xfrm rot="5400000">
            <a:off x="2905964" y="2070292"/>
            <a:ext cx="1378634" cy="4093805"/>
          </a:xfrm>
          <a:prstGeom prst="rightArrowCallout">
            <a:avLst>
              <a:gd name="adj1" fmla="val 29115"/>
              <a:gd name="adj2" fmla="val 30143"/>
              <a:gd name="adj3" fmla="val 25000"/>
              <a:gd name="adj4" fmla="val 38262"/>
            </a:avLst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63049" y="6283076"/>
            <a:ext cx="1545989" cy="41744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3050" y="5782014"/>
            <a:ext cx="1368152" cy="41744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083635" y="5579048"/>
            <a:ext cx="4956193" cy="124532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409845" y="2630884"/>
            <a:ext cx="3260096" cy="24281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40186" y="1786857"/>
            <a:ext cx="2674007" cy="80597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554915" y="1795700"/>
            <a:ext cx="2747385" cy="80597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232407" y="1726466"/>
            <a:ext cx="288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L’allèle récessif</a:t>
            </a:r>
            <a:endParaRPr lang="fr-FR" sz="2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fleur blanche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81" y="365126"/>
            <a:ext cx="8335838" cy="71126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177" y="931662"/>
            <a:ext cx="77403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allèle est, d’habitude, soit dominant ou récessif.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218022" y="3768291"/>
            <a:ext cx="504612" cy="487764"/>
          </a:xfrm>
          <a:prstGeom prst="wedgeEllipseCallout">
            <a:avLst>
              <a:gd name="adj1" fmla="val -129104"/>
              <a:gd name="adj2" fmla="val 69774"/>
            </a:avLst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33705" y="3330501"/>
            <a:ext cx="1080120" cy="108012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9830586">
            <a:off x="1434817" y="3846201"/>
            <a:ext cx="72008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769414" flipV="1">
            <a:off x="1434817" y="3955537"/>
            <a:ext cx="72008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32899" y="4400754"/>
            <a:ext cx="1080120" cy="108012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769414" flipH="1">
            <a:off x="1836955" y="4710606"/>
            <a:ext cx="72008" cy="144016"/>
          </a:xfrm>
          <a:prstGeom prst="ellipse">
            <a:avLst/>
          </a:prstGeom>
          <a:solidFill>
            <a:srgbClr val="AB1575"/>
          </a:solidFill>
          <a:ln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9830586" flipH="1" flipV="1">
            <a:off x="1836955" y="4819942"/>
            <a:ext cx="72008" cy="144016"/>
          </a:xfrm>
          <a:prstGeom prst="ellipse">
            <a:avLst/>
          </a:prstGeom>
          <a:solidFill>
            <a:srgbClr val="AB1575"/>
          </a:solidFill>
          <a:ln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9830586">
            <a:off x="1836956" y="5020264"/>
            <a:ext cx="72008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769414" flipV="1">
            <a:off x="1836956" y="5129600"/>
            <a:ext cx="72008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516778">
            <a:off x="2328267" y="4397716"/>
            <a:ext cx="144016" cy="236710"/>
          </a:xfrm>
          <a:prstGeom prst="down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45612" y="3434033"/>
            <a:ext cx="880717" cy="8807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769414" flipH="1">
            <a:off x="2798272" y="3735637"/>
            <a:ext cx="72008" cy="144016"/>
          </a:xfrm>
          <a:prstGeom prst="ellipse">
            <a:avLst/>
          </a:prstGeom>
          <a:solidFill>
            <a:srgbClr val="AB1575"/>
          </a:solidFill>
          <a:ln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9830586" flipH="1" flipV="1">
            <a:off x="2798272" y="3844973"/>
            <a:ext cx="72008" cy="144016"/>
          </a:xfrm>
          <a:prstGeom prst="ellipse">
            <a:avLst/>
          </a:prstGeom>
          <a:solidFill>
            <a:srgbClr val="AB1575"/>
          </a:solidFill>
          <a:ln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9597911">
            <a:off x="4826857" y="2721327"/>
            <a:ext cx="792088" cy="149191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2002089" flipV="1">
            <a:off x="4826856" y="3525364"/>
            <a:ext cx="792088" cy="149191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19597911">
            <a:off x="6537388" y="2717309"/>
            <a:ext cx="792088" cy="1491918"/>
          </a:xfrm>
          <a:prstGeom prst="ellipse">
            <a:avLst/>
          </a:prstGeom>
          <a:solidFill>
            <a:srgbClr val="AB1575"/>
          </a:solidFill>
          <a:ln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2002089" flipV="1">
            <a:off x="6532849" y="3525364"/>
            <a:ext cx="792088" cy="1491918"/>
          </a:xfrm>
          <a:prstGeom prst="ellipse">
            <a:avLst/>
          </a:prstGeom>
          <a:solidFill>
            <a:srgbClr val="AB1575"/>
          </a:solidFill>
          <a:ln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54849" y="3163668"/>
            <a:ext cx="864096" cy="544815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978747" y="3182160"/>
            <a:ext cx="416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494167" y="3150881"/>
            <a:ext cx="864096" cy="544815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718065" y="3169373"/>
            <a:ext cx="416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88892" y="1739003"/>
            <a:ext cx="288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L’allèle dominant</a:t>
            </a:r>
          </a:p>
          <a:p>
            <a:pPr lvl="0" algn="ctr"/>
            <a:r>
              <a:rPr lang="fr-FR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fleur violette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Arrow Connector 44"/>
          <p:cNvCxnSpPr>
            <a:stCxn id="38" idx="2"/>
            <a:endCxn id="46" idx="0"/>
          </p:cNvCxnSpPr>
          <p:nvPr/>
        </p:nvCxnSpPr>
        <p:spPr>
          <a:xfrm flipH="1">
            <a:off x="6926215" y="2592834"/>
            <a:ext cx="750975" cy="558047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5" idx="2"/>
            <a:endCxn id="6" idx="0"/>
          </p:cNvCxnSpPr>
          <p:nvPr/>
        </p:nvCxnSpPr>
        <p:spPr>
          <a:xfrm>
            <a:off x="4928608" y="2601677"/>
            <a:ext cx="258289" cy="561991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Arrow Callout 57"/>
          <p:cNvSpPr/>
          <p:nvPr/>
        </p:nvSpPr>
        <p:spPr>
          <a:xfrm>
            <a:off x="1724285" y="4514045"/>
            <a:ext cx="2683539" cy="91068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10696"/>
            </a:avLst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069005" y="5106570"/>
            <a:ext cx="39320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Chromosomes homologues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2062" y="5701425"/>
            <a:ext cx="2207656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Génotype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2062" y="6199458"/>
            <a:ext cx="3871573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Phénotype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Fleur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violette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95936" y="5519172"/>
            <a:ext cx="5201325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aura 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fleurs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violettes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l’allèle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dominant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l’allèle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cessif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a-perseus-images.s3.amazonaws.com/f0963fce85e3a567c123040f40d02c731df5909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4" t="4525" r="52485" b="76504"/>
          <a:stretch/>
        </p:blipFill>
        <p:spPr bwMode="auto">
          <a:xfrm>
            <a:off x="643496" y="1766774"/>
            <a:ext cx="891880" cy="153568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ka-perseus-images.s3.amazonaws.com/f0963fce85e3a567c123040f40d02c731df5909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5" t="4525" r="21468" b="76504"/>
          <a:stretch/>
        </p:blipFill>
        <p:spPr bwMode="auto">
          <a:xfrm>
            <a:off x="2245612" y="1771241"/>
            <a:ext cx="971135" cy="153568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Down Arrow 50"/>
          <p:cNvSpPr/>
          <p:nvPr/>
        </p:nvSpPr>
        <p:spPr>
          <a:xfrm rot="20083222" flipH="1">
            <a:off x="1261247" y="4403944"/>
            <a:ext cx="144016" cy="236710"/>
          </a:xfrm>
          <a:prstGeom prst="down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91230" y="1393440"/>
            <a:ext cx="168949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Fleur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violette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98876" y="1388538"/>
            <a:ext cx="176495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Fleur blanche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239" y="188640"/>
            <a:ext cx="9208479" cy="72008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19" y="1740753"/>
            <a:ext cx="54127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allèles qui se trouvent sur les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chromosomes différents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 indépendamment aux progénitures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faut donc considérer toutes les combinaisons possibles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r-FR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l’exemple ci-contre</a:t>
            </a:r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fr-FR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 = queue courte (dominant)</a:t>
            </a:r>
          </a:p>
          <a:p>
            <a:r>
              <a:rPr lang="fr-FR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 = queue longue </a:t>
            </a:r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récessif)</a:t>
            </a:r>
          </a:p>
          <a:p>
            <a:r>
              <a:rPr lang="fr-FR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 = fourrure brune (dominant)</a:t>
            </a:r>
          </a:p>
          <a:p>
            <a:r>
              <a:rPr lang="fr-FR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 = fourrure blanche </a:t>
            </a:r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récessif)</a:t>
            </a:r>
            <a:endParaRPr lang="en-US" sz="2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alloprof.qc.ca/ImagesDesFiches/bv3/s1235i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17" y="1893896"/>
            <a:ext cx="3324225" cy="477202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994250"/>
            <a:ext cx="89289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Mendel - 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d’assortiment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indépendant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endParaRPr lang="en-US" sz="2700" dirty="0"/>
          </a:p>
        </p:txBody>
      </p:sp>
      <p:sp>
        <p:nvSpPr>
          <p:cNvPr id="6" name="Right Arrow 5"/>
          <p:cNvSpPr/>
          <p:nvPr/>
        </p:nvSpPr>
        <p:spPr>
          <a:xfrm>
            <a:off x="3995936" y="4797152"/>
            <a:ext cx="1668381" cy="288032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239" y="188640"/>
            <a:ext cx="9208479" cy="72008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19" y="1740753"/>
            <a:ext cx="54127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Certains allèles sont dominants tandis que d’autres sont récessifs.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organisme avec au moins une copie de l’allèle dominant exprimera le trait de l’allèle dominant.</a:t>
            </a:r>
          </a:p>
          <a:p>
            <a:endParaRPr lang="fr-FR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l’exemple ci-contre</a:t>
            </a:r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fr-FR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 = queue courte (dominant)</a:t>
            </a:r>
          </a:p>
          <a:p>
            <a:r>
              <a:rPr lang="fr-FR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 = queue longue </a:t>
            </a:r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récessif)</a:t>
            </a:r>
          </a:p>
          <a:p>
            <a:r>
              <a:rPr lang="fr-FR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 = fourrure brune (dominant)</a:t>
            </a:r>
          </a:p>
          <a:p>
            <a:r>
              <a:rPr lang="fr-FR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 = fourrure blanche </a:t>
            </a:r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récessif)</a:t>
            </a:r>
            <a:endParaRPr lang="en-US" sz="2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alloprof.qc.ca/ImagesDesFiches/bv3/s1235i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17" y="1893896"/>
            <a:ext cx="3324225" cy="477202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994250"/>
            <a:ext cx="89289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Mendel - 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dominance</a:t>
            </a:r>
            <a:endParaRPr lang="en-US" sz="2700" dirty="0"/>
          </a:p>
        </p:txBody>
      </p:sp>
      <p:sp>
        <p:nvSpPr>
          <p:cNvPr id="5" name="Right Arrow 4"/>
          <p:cNvSpPr/>
          <p:nvPr/>
        </p:nvSpPr>
        <p:spPr>
          <a:xfrm>
            <a:off x="3995936" y="4797152"/>
            <a:ext cx="1668381" cy="288032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1150950" y="2856571"/>
            <a:ext cx="5586730" cy="770220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4735" y="2872349"/>
            <a:ext cx="5759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1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Mendel a suivi un processus similaire pour étudier 7 traits différents des plantes de petits pois.</a:t>
            </a:r>
            <a:endParaRPr lang="en-US" sz="2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77460" y="1632163"/>
            <a:ext cx="1375913" cy="27229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2745" y="891760"/>
            <a:ext cx="4605051" cy="62367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4" y="365127"/>
            <a:ext cx="9085453" cy="551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générations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étudiées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9228" y="1528401"/>
            <a:ext cx="41764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croisement </a:t>
            </a:r>
            <a:r>
              <a:rPr lang="fr-F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« pur sang » pour créer des hybrides, chacun possédant une version de l’allèle, F et f.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ka-perseus-images.s3.amazonaws.com/f0963fce85e3a567c123040f40d02c731df5909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4" t="4525" r="52485" b="76504"/>
          <a:stretch/>
        </p:blipFill>
        <p:spPr bwMode="auto">
          <a:xfrm>
            <a:off x="6011396" y="894479"/>
            <a:ext cx="891880" cy="153568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ka-perseus-images.s3.amazonaws.com/f0963fce85e3a567c123040f40d02c731df5909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5" t="4525" r="21468" b="76504"/>
          <a:stretch/>
        </p:blipFill>
        <p:spPr bwMode="auto">
          <a:xfrm>
            <a:off x="7613512" y="898946"/>
            <a:ext cx="971135" cy="153568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6166" y="2391429"/>
            <a:ext cx="18488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Fleur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violette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9836" y="2386690"/>
            <a:ext cx="17649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Fleur blanche,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ka-perseus-images.s3.amazonaws.com/f0963fce85e3a567c123040f40d02c731df5909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4" t="4525" r="52485" b="76504"/>
          <a:stretch/>
        </p:blipFill>
        <p:spPr bwMode="auto">
          <a:xfrm>
            <a:off x="6823896" y="2812158"/>
            <a:ext cx="891880" cy="153568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70356" y="4323746"/>
            <a:ext cx="18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Fleur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violette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7962" y="3609785"/>
            <a:ext cx="41764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Auto-pollinisation</a:t>
            </a:r>
            <a:r>
              <a:rPr lang="fr-FR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hybrides.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0271" y="3564635"/>
            <a:ext cx="5501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7962" y="4910448"/>
            <a:ext cx="3201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variété de couleur de fleurs produite, avec un rapport de 3 à 1 de fleurs violettes à fleurs blanches.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0271" y="5253486"/>
            <a:ext cx="5501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fr-FR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0404" y="833665"/>
            <a:ext cx="4697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plantes avec </a:t>
            </a:r>
            <a:r>
              <a:rPr lang="fr-FR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seulement 1 type d’allèle, pour la couleur de fleur FF ou </a:t>
            </a:r>
            <a:r>
              <a:rPr lang="fr-FR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fr-FR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2" descr="https://ka-perseus-images.s3.amazonaws.com/f0963fce85e3a567c123040f40d02c731df5909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5" t="4525" r="21468" b="76504"/>
          <a:stretch/>
        </p:blipFill>
        <p:spPr bwMode="auto">
          <a:xfrm>
            <a:off x="3871527" y="4805778"/>
            <a:ext cx="971135" cy="153568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471197" y="6261434"/>
            <a:ext cx="17649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Fleur blanche </a:t>
            </a: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2" descr="https://ka-perseus-images.s3.amazonaws.com/f0963fce85e3a567c123040f40d02c731df5909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4" t="4525" r="52485" b="76504"/>
          <a:stretch/>
        </p:blipFill>
        <p:spPr bwMode="auto">
          <a:xfrm>
            <a:off x="6444189" y="4801862"/>
            <a:ext cx="891880" cy="153568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987014" y="6261433"/>
            <a:ext cx="1800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Fleur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violette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2" descr="https://ka-perseus-images.s3.amazonaws.com/f0963fce85e3a567c123040f40d02c731df5909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4" t="4525" r="52485" b="76504"/>
          <a:stretch/>
        </p:blipFill>
        <p:spPr bwMode="auto">
          <a:xfrm>
            <a:off x="7692767" y="4807819"/>
            <a:ext cx="891880" cy="153568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7234594" y="6261432"/>
            <a:ext cx="1800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Fleur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violette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2" descr="https://ka-perseus-images.s3.amazonaws.com/f0963fce85e3a567c123040f40d02c731df5909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4" t="4525" r="52485" b="76504"/>
          <a:stretch/>
        </p:blipFill>
        <p:spPr bwMode="auto">
          <a:xfrm>
            <a:off x="5195611" y="4805778"/>
            <a:ext cx="891880" cy="153568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4732967" y="6261434"/>
            <a:ext cx="1800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Fleur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violette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272" y="1872043"/>
            <a:ext cx="5501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fr-FR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endParaRPr lang="fr-FR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Curved Connector 35"/>
          <p:cNvCxnSpPr>
            <a:stCxn id="34" idx="0"/>
            <a:endCxn id="29" idx="2"/>
          </p:cNvCxnSpPr>
          <p:nvPr/>
        </p:nvCxnSpPr>
        <p:spPr>
          <a:xfrm rot="16200000" flipV="1">
            <a:off x="3001980" y="1068726"/>
            <a:ext cx="116728" cy="1010146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6635" y="2729010"/>
            <a:ext cx="9090731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6635" y="4653136"/>
            <a:ext cx="9090731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rved Right Arrow 70"/>
          <p:cNvSpPr/>
          <p:nvPr/>
        </p:nvSpPr>
        <p:spPr>
          <a:xfrm>
            <a:off x="111659" y="2069049"/>
            <a:ext cx="226156" cy="1716858"/>
          </a:xfrm>
          <a:prstGeom prst="curvedRigh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Curved Right Arrow 71"/>
          <p:cNvSpPr/>
          <p:nvPr/>
        </p:nvSpPr>
        <p:spPr>
          <a:xfrm>
            <a:off x="111659" y="3867966"/>
            <a:ext cx="226156" cy="1716858"/>
          </a:xfrm>
          <a:prstGeom prst="curvedRigh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5" grpId="0"/>
    </p:bld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</TotalTime>
  <Words>457</Words>
  <Application>Microsoft Office PowerPoint</Application>
  <PresentationFormat>On-screen Show (4:3)</PresentationFormat>
  <Paragraphs>98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Times New Roman</vt:lpstr>
      <vt:lpstr>WritingDesignTemplate</vt:lpstr>
      <vt:lpstr>Office Theme</vt:lpstr>
      <vt:lpstr>PowerPoint Presentation</vt:lpstr>
      <vt:lpstr>Questions à discuter</vt:lpstr>
      <vt:lpstr>Gregor Mendel</vt:lpstr>
      <vt:lpstr>Les allèles</vt:lpstr>
      <vt:lpstr>Les allèles</vt:lpstr>
      <vt:lpstr>Les allèles</vt:lpstr>
      <vt:lpstr>Les allèles</vt:lpstr>
      <vt:lpstr>Les allèles</vt:lpstr>
      <vt:lpstr>Des générations de plantes étudiées par Mendel</vt:lpstr>
      <vt:lpstr>Récapitulons!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noyau : le centre de commande de la cellule</dc:title>
  <dc:creator>Kevin Yapps</dc:creator>
  <cp:lastModifiedBy>Jeff O'Keefe</cp:lastModifiedBy>
  <cp:revision>155</cp:revision>
  <dcterms:created xsi:type="dcterms:W3CDTF">2007-10-15T12:13:47Z</dcterms:created>
  <dcterms:modified xsi:type="dcterms:W3CDTF">2017-09-02T21:28:24Z</dcterms:modified>
</cp:coreProperties>
</file>