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22" r:id="rId2"/>
  </p:sldMasterIdLst>
  <p:notesMasterIdLst>
    <p:notesMasterId r:id="rId15"/>
  </p:notesMasterIdLst>
  <p:sldIdLst>
    <p:sldId id="256" r:id="rId3"/>
    <p:sldId id="285" r:id="rId4"/>
    <p:sldId id="329" r:id="rId5"/>
    <p:sldId id="330" r:id="rId6"/>
    <p:sldId id="331" r:id="rId7"/>
    <p:sldId id="333" r:id="rId8"/>
    <p:sldId id="313" r:id="rId9"/>
    <p:sldId id="314" r:id="rId10"/>
    <p:sldId id="315" r:id="rId11"/>
    <p:sldId id="316" r:id="rId12"/>
    <p:sldId id="323" r:id="rId13"/>
    <p:sldId id="321" r:id="rId14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00"/>
    <a:srgbClr val="FFFFFF"/>
    <a:srgbClr val="AB1575"/>
    <a:srgbClr val="33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94" autoAdjust="0"/>
  </p:normalViewPr>
  <p:slideViewPr>
    <p:cSldViewPr>
      <p:cViewPr>
        <p:scale>
          <a:sx n="65" d="100"/>
          <a:sy n="65" d="100"/>
        </p:scale>
        <p:origin x="1066" y="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8F19B-D132-4446-8277-EDF8C82F329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A52FA-F5A8-4888-9DFB-F1FE44F9D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05FE-2733-1C44-BE95-BAED125FB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62ED0-CF16-8C41-BEF1-DF60AB949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0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5480F0-8584-0A4A-85F5-444A2B8A1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9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05FE-2733-1C44-BE95-BAED125FB5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224D-A435-0D4C-B6FA-649E0F458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0BC89-E7FB-8844-9C32-02C6F5E7D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21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6B143-A6F4-5445-9247-7C6F83EF8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12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5BDB-ED15-E047-94D5-082A801D1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E772-C934-234B-AF2D-47762AF320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B79F-694F-3546-814E-D0973F5AC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EBDA-B53D-5542-A888-C1EB3E67A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4224D-A435-0D4C-B6FA-649E0F458F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89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AD2C6-B58E-5C48-A781-85680F5FC3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7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62ED0-CF16-8C41-BEF1-DF60AB9497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6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80F0-8584-0A4A-85F5-444A2B8A1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0BC89-E7FB-8844-9C32-02C6F5E7D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6B143-A6F4-5445-9247-7C6F83EF8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C5BDB-ED15-E047-94D5-082A801D1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9E772-C934-234B-AF2D-47762AF32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02B79F-694F-3546-814E-D0973F5AC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0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FEBDA-B53D-5542-A888-C1EB3E67A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D2C6-B58E-5C48-A781-85680F5FC3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E41E8B-F451-894D-BBE7-E7C94B1B48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1E8B-F451-894D-BBE7-E7C94B1B4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9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6515" y="4668174"/>
            <a:ext cx="6250971" cy="63303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1864" y="4502730"/>
            <a:ext cx="6380273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échiquier de </a:t>
            </a:r>
            <a:r>
              <a:rPr lang="fr-CA" sz="4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punnett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0552" y="5871175"/>
            <a:ext cx="2734499" cy="57606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9133" y="5805264"/>
            <a:ext cx="2677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>
                <a:solidFill>
                  <a:srgbClr val="0033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Génétique 3</a:t>
            </a:r>
            <a:endParaRPr lang="en-US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3696" y="1484784"/>
            <a:ext cx="4850352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observer la transmission de plus d’un trait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même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temps.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oberve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transmission de 2 traits chez les chats,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queue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courte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 queue longue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fourrure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brune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fourrure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blanche</a:t>
            </a:r>
          </a:p>
        </p:txBody>
      </p:sp>
      <p:pic>
        <p:nvPicPr>
          <p:cNvPr id="54" name="Picture 2" descr="http://www.alloprof.qc.ca/ImagesDesFiches/bv3/s1235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4032448" cy="57887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21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pic>
        <p:nvPicPr>
          <p:cNvPr id="54" name="Picture 2" descr="http://www.alloprof.qc.ca/ImagesDesFiches/bv3/s1235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4032448" cy="578870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793138"/>
            <a:ext cx="415208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aura la queue longue et la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fourrure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52" y="3356992"/>
            <a:ext cx="41520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heterozygote avec les 2 traits?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52" y="4974457"/>
            <a:ext cx="41520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blanc avec un queue longue?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2586" y="2639797"/>
            <a:ext cx="24074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3/16 ≈ 19%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2586" y="4280322"/>
            <a:ext cx="202527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4/16 = 25%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2586" y="5897787"/>
            <a:ext cx="218036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1/16 ≈ 6%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4757" y="534378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4757" y="3804502"/>
            <a:ext cx="216024" cy="3445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14757" y="2682593"/>
            <a:ext cx="216024" cy="3445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16482" y="2663407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4757" y="1131347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97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721646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3382625" y="1114380"/>
            <a:ext cx="2135878" cy="1463309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02102" y="1072753"/>
            <a:ext cx="235001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Génotypes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possibles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progéniture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7636" y="263691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47558" y="4206682"/>
            <a:ext cx="136268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9844" y="263691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7636" y="4509120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39844" y="4509120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7357" y="1895757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7208" y="1895757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0681" y="3112638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70681" y="4984846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8658" y="311665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6049" y="3112638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36049" y="4985968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4444" y="497826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cxnSp>
        <p:nvCxnSpPr>
          <p:cNvPr id="20" name="Straight Arrow Connector 19"/>
          <p:cNvCxnSpPr>
            <a:stCxn id="5" idx="3"/>
            <a:endCxn id="16" idx="0"/>
          </p:cNvCxnSpPr>
          <p:nvPr/>
        </p:nvCxnSpPr>
        <p:spPr>
          <a:xfrm>
            <a:off x="5518503" y="1846035"/>
            <a:ext cx="506538" cy="127061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7" idx="1"/>
          </p:cNvCxnSpPr>
          <p:nvPr/>
        </p:nvCxnSpPr>
        <p:spPr>
          <a:xfrm>
            <a:off x="5518503" y="1846035"/>
            <a:ext cx="1917546" cy="172826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3"/>
            <a:endCxn id="18" idx="0"/>
          </p:cNvCxnSpPr>
          <p:nvPr/>
        </p:nvCxnSpPr>
        <p:spPr>
          <a:xfrm>
            <a:off x="5518503" y="1846035"/>
            <a:ext cx="2353929" cy="313993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19" idx="0"/>
          </p:cNvCxnSpPr>
          <p:nvPr/>
        </p:nvCxnSpPr>
        <p:spPr>
          <a:xfrm>
            <a:off x="5518503" y="1846035"/>
            <a:ext cx="512324" cy="313222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23187" y="1667416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788" y="2670938"/>
            <a:ext cx="410883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échiquiers de </a:t>
            </a:r>
            <a:r>
              <a:rPr lang="fr-C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punnett</a:t>
            </a:r>
            <a:r>
              <a:rPr lang="fr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nous permettent </a:t>
            </a:r>
            <a:r>
              <a:rPr lang="fr-CA" sz="3000">
                <a:latin typeface="Times New Roman" panose="02020603050405020304" pitchFamily="18" charset="0"/>
                <a:cs typeface="Times New Roman" panose="02020603050405020304" pitchFamily="18" charset="0"/>
              </a:rPr>
              <a:t>de déterminer </a:t>
            </a:r>
            <a:r>
              <a:rPr lang="fr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génotypes et les phénotypes </a:t>
            </a:r>
            <a:r>
              <a:rPr lang="fr-CA" sz="3000">
                <a:latin typeface="Times New Roman" panose="02020603050405020304" pitchFamily="18" charset="0"/>
                <a:cs typeface="Times New Roman" panose="02020603050405020304" pitchFamily="18" charset="0"/>
              </a:rPr>
              <a:t>possibles des progénitures </a:t>
            </a:r>
            <a:r>
              <a:rPr lang="fr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2 parents étant donné les </a:t>
            </a:r>
            <a:r>
              <a:rPr lang="fr-CA" sz="3000">
                <a:latin typeface="Times New Roman" panose="02020603050405020304" pitchFamily="18" charset="0"/>
                <a:cs typeface="Times New Roman" panose="02020603050405020304" pitchFamily="18" charset="0"/>
              </a:rPr>
              <a:t>génotypes des </a:t>
            </a:r>
            <a:r>
              <a:rPr lang="fr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5525198" y="5290532"/>
            <a:ext cx="588623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</a:p>
        </p:txBody>
      </p:sp>
      <p:sp>
        <p:nvSpPr>
          <p:cNvPr id="1051" name="Rectangle 1050"/>
          <p:cNvSpPr/>
          <p:nvPr/>
        </p:nvSpPr>
        <p:spPr>
          <a:xfrm>
            <a:off x="96674" y="3640982"/>
            <a:ext cx="5683262" cy="80726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0" y="3554192"/>
            <a:ext cx="587532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couleur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(dominant), b = bleu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790604" y="4972240"/>
            <a:ext cx="1781396" cy="188576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6987300" y="4511556"/>
            <a:ext cx="1581189" cy="3949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6954592" y="4457512"/>
            <a:ext cx="1646605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119333" y="4508390"/>
            <a:ext cx="1400355" cy="39491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5053917" y="4454346"/>
            <a:ext cx="1531188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81" y="365127"/>
            <a:ext cx="8335838" cy="4619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clés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33769" y="754687"/>
            <a:ext cx="103105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Allèle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3769" y="1397804"/>
            <a:ext cx="1531188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3769" y="2327228"/>
            <a:ext cx="1646605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Phénotype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88849" y="754686"/>
            <a:ext cx="6983433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version d’un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88850" y="1397802"/>
            <a:ext cx="698343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L'ensemble des allèles d'un individu pour un gène donné.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2088850" y="2327228"/>
            <a:ext cx="69834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façon dont le génotype se manifeste, il décrit donc l'apparence ou l'état d'un individu pour un ou plusieurs caractères.</a:t>
            </a:r>
            <a:endParaRPr lang="en-US" sz="2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5" name="Oval 1044"/>
          <p:cNvSpPr/>
          <p:nvPr/>
        </p:nvSpPr>
        <p:spPr>
          <a:xfrm>
            <a:off x="545052" y="5206476"/>
            <a:ext cx="1584176" cy="158417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ight Arrow Callout 1046"/>
          <p:cNvSpPr/>
          <p:nvPr/>
        </p:nvSpPr>
        <p:spPr>
          <a:xfrm>
            <a:off x="980534" y="5275992"/>
            <a:ext cx="1796765" cy="7349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3907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/>
        </p:nvSpPr>
        <p:spPr>
          <a:xfrm rot="19968786">
            <a:off x="1053370" y="5296779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631214" flipV="1">
            <a:off x="1053369" y="5559327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9968786">
            <a:off x="1442928" y="5296778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1631214" flipV="1">
            <a:off x="1442927" y="5559326"/>
            <a:ext cx="216024" cy="432048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rot="19968786">
            <a:off x="1122434" y="6036422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1631214" flipV="1">
            <a:off x="1122433" y="6298970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9968786">
            <a:off x="1511992" y="6036421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1631214" flipV="1">
            <a:off x="1511991" y="6298969"/>
            <a:ext cx="216024" cy="4320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/>
          <p:cNvSpPr/>
          <p:nvPr/>
        </p:nvSpPr>
        <p:spPr>
          <a:xfrm rot="19913822">
            <a:off x="3024953" y="5008973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1686178" flipV="1">
            <a:off x="3024954" y="5765929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19913822">
            <a:off x="3782375" y="5008974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1686178" flipV="1">
            <a:off x="3782376" y="5765930"/>
            <a:ext cx="432048" cy="1103123"/>
          </a:xfrm>
          <a:prstGeom prst="ellipse">
            <a:avLst/>
          </a:prstGeom>
          <a:solidFill>
            <a:srgbClr val="00B050"/>
          </a:solidFill>
          <a:ln w="28575">
            <a:solidFill>
              <a:srgbClr val="AB1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Freeform 1049"/>
          <p:cNvSpPr/>
          <p:nvPr/>
        </p:nvSpPr>
        <p:spPr>
          <a:xfrm>
            <a:off x="2978678" y="5273451"/>
            <a:ext cx="524597" cy="373882"/>
          </a:xfrm>
          <a:custGeom>
            <a:avLst/>
            <a:gdLst>
              <a:gd name="connsiteX0" fmla="*/ 349452 w 524597"/>
              <a:gd name="connsiteY0" fmla="*/ 1132 h 373882"/>
              <a:gd name="connsiteX1" fmla="*/ 314507 w 524597"/>
              <a:gd name="connsiteY1" fmla="*/ 18605 h 373882"/>
              <a:gd name="connsiteX2" fmla="*/ 279562 w 524597"/>
              <a:gd name="connsiteY2" fmla="*/ 30253 h 373882"/>
              <a:gd name="connsiteX3" fmla="*/ 215495 w 524597"/>
              <a:gd name="connsiteY3" fmla="*/ 47726 h 373882"/>
              <a:gd name="connsiteX4" fmla="*/ 157253 w 524597"/>
              <a:gd name="connsiteY4" fmla="*/ 59374 h 373882"/>
              <a:gd name="connsiteX5" fmla="*/ 122308 w 524597"/>
              <a:gd name="connsiteY5" fmla="*/ 71023 h 373882"/>
              <a:gd name="connsiteX6" fmla="*/ 104835 w 524597"/>
              <a:gd name="connsiteY6" fmla="*/ 82671 h 373882"/>
              <a:gd name="connsiteX7" fmla="*/ 93187 w 524597"/>
              <a:gd name="connsiteY7" fmla="*/ 94320 h 373882"/>
              <a:gd name="connsiteX8" fmla="*/ 58242 w 524597"/>
              <a:gd name="connsiteY8" fmla="*/ 117617 h 373882"/>
              <a:gd name="connsiteX9" fmla="*/ 29121 w 524597"/>
              <a:gd name="connsiteY9" fmla="*/ 140913 h 373882"/>
              <a:gd name="connsiteX10" fmla="*/ 17472 w 524597"/>
              <a:gd name="connsiteY10" fmla="*/ 158386 h 373882"/>
              <a:gd name="connsiteX11" fmla="*/ 0 w 524597"/>
              <a:gd name="connsiteY11" fmla="*/ 193331 h 373882"/>
              <a:gd name="connsiteX12" fmla="*/ 5824 w 524597"/>
              <a:gd name="connsiteY12" fmla="*/ 245749 h 373882"/>
              <a:gd name="connsiteX13" fmla="*/ 23297 w 524597"/>
              <a:gd name="connsiteY13" fmla="*/ 263222 h 373882"/>
              <a:gd name="connsiteX14" fmla="*/ 34945 w 524597"/>
              <a:gd name="connsiteY14" fmla="*/ 280694 h 373882"/>
              <a:gd name="connsiteX15" fmla="*/ 69890 w 524597"/>
              <a:gd name="connsiteY15" fmla="*/ 298167 h 373882"/>
              <a:gd name="connsiteX16" fmla="*/ 87363 w 524597"/>
              <a:gd name="connsiteY16" fmla="*/ 309815 h 373882"/>
              <a:gd name="connsiteX17" fmla="*/ 122308 w 524597"/>
              <a:gd name="connsiteY17" fmla="*/ 321464 h 373882"/>
              <a:gd name="connsiteX18" fmla="*/ 139781 w 524597"/>
              <a:gd name="connsiteY18" fmla="*/ 327288 h 373882"/>
              <a:gd name="connsiteX19" fmla="*/ 174726 w 524597"/>
              <a:gd name="connsiteY19" fmla="*/ 333112 h 373882"/>
              <a:gd name="connsiteX20" fmla="*/ 227144 w 524597"/>
              <a:gd name="connsiteY20" fmla="*/ 350585 h 373882"/>
              <a:gd name="connsiteX21" fmla="*/ 262089 w 524597"/>
              <a:gd name="connsiteY21" fmla="*/ 356409 h 373882"/>
              <a:gd name="connsiteX22" fmla="*/ 291210 w 524597"/>
              <a:gd name="connsiteY22" fmla="*/ 362233 h 373882"/>
              <a:gd name="connsiteX23" fmla="*/ 349452 w 524597"/>
              <a:gd name="connsiteY23" fmla="*/ 373882 h 373882"/>
              <a:gd name="connsiteX24" fmla="*/ 465936 w 524597"/>
              <a:gd name="connsiteY24" fmla="*/ 368057 h 373882"/>
              <a:gd name="connsiteX25" fmla="*/ 483409 w 524597"/>
              <a:gd name="connsiteY25" fmla="*/ 362233 h 373882"/>
              <a:gd name="connsiteX26" fmla="*/ 506705 w 524597"/>
              <a:gd name="connsiteY26" fmla="*/ 356409 h 373882"/>
              <a:gd name="connsiteX27" fmla="*/ 518354 w 524597"/>
              <a:gd name="connsiteY27" fmla="*/ 344760 h 373882"/>
              <a:gd name="connsiteX28" fmla="*/ 512530 w 524597"/>
              <a:gd name="connsiteY28" fmla="*/ 269046 h 373882"/>
              <a:gd name="connsiteX29" fmla="*/ 500881 w 524597"/>
              <a:gd name="connsiteY29" fmla="*/ 257397 h 373882"/>
              <a:gd name="connsiteX30" fmla="*/ 483409 w 524597"/>
              <a:gd name="connsiteY30" fmla="*/ 222452 h 373882"/>
              <a:gd name="connsiteX31" fmla="*/ 471760 w 524597"/>
              <a:gd name="connsiteY31" fmla="*/ 210804 h 373882"/>
              <a:gd name="connsiteX32" fmla="*/ 442639 w 524597"/>
              <a:gd name="connsiteY32" fmla="*/ 170034 h 373882"/>
              <a:gd name="connsiteX33" fmla="*/ 425167 w 524597"/>
              <a:gd name="connsiteY33" fmla="*/ 152562 h 373882"/>
              <a:gd name="connsiteX34" fmla="*/ 396046 w 524597"/>
              <a:gd name="connsiteY34" fmla="*/ 117617 h 373882"/>
              <a:gd name="connsiteX35" fmla="*/ 372749 w 524597"/>
              <a:gd name="connsiteY35" fmla="*/ 82671 h 373882"/>
              <a:gd name="connsiteX36" fmla="*/ 349452 w 524597"/>
              <a:gd name="connsiteY36" fmla="*/ 53550 h 373882"/>
              <a:gd name="connsiteX37" fmla="*/ 349452 w 524597"/>
              <a:gd name="connsiteY37" fmla="*/ 1132 h 3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597" h="373882">
                <a:moveTo>
                  <a:pt x="349452" y="1132"/>
                </a:moveTo>
                <a:cubicBezTo>
                  <a:pt x="343628" y="-4692"/>
                  <a:pt x="326529" y="13596"/>
                  <a:pt x="314507" y="18605"/>
                </a:cubicBezTo>
                <a:cubicBezTo>
                  <a:pt x="303173" y="23327"/>
                  <a:pt x="291210" y="26370"/>
                  <a:pt x="279562" y="30253"/>
                </a:cubicBezTo>
                <a:cubicBezTo>
                  <a:pt x="256970" y="37784"/>
                  <a:pt x="241790" y="43344"/>
                  <a:pt x="215495" y="47726"/>
                </a:cubicBezTo>
                <a:cubicBezTo>
                  <a:pt x="191886" y="51661"/>
                  <a:pt x="178970" y="52859"/>
                  <a:pt x="157253" y="59374"/>
                </a:cubicBezTo>
                <a:cubicBezTo>
                  <a:pt x="145492" y="62902"/>
                  <a:pt x="132525" y="64212"/>
                  <a:pt x="122308" y="71023"/>
                </a:cubicBezTo>
                <a:cubicBezTo>
                  <a:pt x="116484" y="74906"/>
                  <a:pt x="110301" y="78298"/>
                  <a:pt x="104835" y="82671"/>
                </a:cubicBezTo>
                <a:cubicBezTo>
                  <a:pt x="100547" y="86101"/>
                  <a:pt x="97580" y="91025"/>
                  <a:pt x="93187" y="94320"/>
                </a:cubicBezTo>
                <a:cubicBezTo>
                  <a:pt x="81987" y="102720"/>
                  <a:pt x="68142" y="107718"/>
                  <a:pt x="58242" y="117617"/>
                </a:cubicBezTo>
                <a:cubicBezTo>
                  <a:pt x="41643" y="134214"/>
                  <a:pt x="51162" y="126219"/>
                  <a:pt x="29121" y="140913"/>
                </a:cubicBezTo>
                <a:cubicBezTo>
                  <a:pt x="25238" y="146737"/>
                  <a:pt x="20603" y="152125"/>
                  <a:pt x="17472" y="158386"/>
                </a:cubicBezTo>
                <a:cubicBezTo>
                  <a:pt x="-6643" y="206616"/>
                  <a:pt x="33384" y="143255"/>
                  <a:pt x="0" y="193331"/>
                </a:cubicBezTo>
                <a:cubicBezTo>
                  <a:pt x="1941" y="210804"/>
                  <a:pt x="265" y="229071"/>
                  <a:pt x="5824" y="245749"/>
                </a:cubicBezTo>
                <a:cubicBezTo>
                  <a:pt x="8429" y="253563"/>
                  <a:pt x="18024" y="256894"/>
                  <a:pt x="23297" y="263222"/>
                </a:cubicBezTo>
                <a:cubicBezTo>
                  <a:pt x="27778" y="268599"/>
                  <a:pt x="29996" y="275745"/>
                  <a:pt x="34945" y="280694"/>
                </a:cubicBezTo>
                <a:cubicBezTo>
                  <a:pt x="51637" y="297386"/>
                  <a:pt x="50942" y="288693"/>
                  <a:pt x="69890" y="298167"/>
                </a:cubicBezTo>
                <a:cubicBezTo>
                  <a:pt x="76151" y="301297"/>
                  <a:pt x="80966" y="306972"/>
                  <a:pt x="87363" y="309815"/>
                </a:cubicBezTo>
                <a:cubicBezTo>
                  <a:pt x="98583" y="314802"/>
                  <a:pt x="110660" y="317581"/>
                  <a:pt x="122308" y="321464"/>
                </a:cubicBezTo>
                <a:cubicBezTo>
                  <a:pt x="128132" y="323405"/>
                  <a:pt x="133725" y="326279"/>
                  <a:pt x="139781" y="327288"/>
                </a:cubicBezTo>
                <a:cubicBezTo>
                  <a:pt x="151429" y="329229"/>
                  <a:pt x="163146" y="330796"/>
                  <a:pt x="174726" y="333112"/>
                </a:cubicBezTo>
                <a:cubicBezTo>
                  <a:pt x="234154" y="344997"/>
                  <a:pt x="156647" y="331358"/>
                  <a:pt x="227144" y="350585"/>
                </a:cubicBezTo>
                <a:cubicBezTo>
                  <a:pt x="238537" y="353692"/>
                  <a:pt x="250470" y="354297"/>
                  <a:pt x="262089" y="356409"/>
                </a:cubicBezTo>
                <a:cubicBezTo>
                  <a:pt x="271829" y="358180"/>
                  <a:pt x="281470" y="360462"/>
                  <a:pt x="291210" y="362233"/>
                </a:cubicBezTo>
                <a:cubicBezTo>
                  <a:pt x="343565" y="371752"/>
                  <a:pt x="308249" y="363580"/>
                  <a:pt x="349452" y="373882"/>
                </a:cubicBezTo>
                <a:cubicBezTo>
                  <a:pt x="388280" y="371940"/>
                  <a:pt x="427206" y="371425"/>
                  <a:pt x="465936" y="368057"/>
                </a:cubicBezTo>
                <a:cubicBezTo>
                  <a:pt x="472052" y="367525"/>
                  <a:pt x="477506" y="363920"/>
                  <a:pt x="483409" y="362233"/>
                </a:cubicBezTo>
                <a:cubicBezTo>
                  <a:pt x="491105" y="360034"/>
                  <a:pt x="498940" y="358350"/>
                  <a:pt x="506705" y="356409"/>
                </a:cubicBezTo>
                <a:cubicBezTo>
                  <a:pt x="510588" y="352526"/>
                  <a:pt x="515529" y="349469"/>
                  <a:pt x="518354" y="344760"/>
                </a:cubicBezTo>
                <a:cubicBezTo>
                  <a:pt x="532184" y="321711"/>
                  <a:pt x="519755" y="290720"/>
                  <a:pt x="512530" y="269046"/>
                </a:cubicBezTo>
                <a:cubicBezTo>
                  <a:pt x="510793" y="263836"/>
                  <a:pt x="504764" y="261280"/>
                  <a:pt x="500881" y="257397"/>
                </a:cubicBezTo>
                <a:cubicBezTo>
                  <a:pt x="494730" y="238945"/>
                  <a:pt x="496311" y="238579"/>
                  <a:pt x="483409" y="222452"/>
                </a:cubicBezTo>
                <a:cubicBezTo>
                  <a:pt x="479979" y="218164"/>
                  <a:pt x="475190" y="215092"/>
                  <a:pt x="471760" y="210804"/>
                </a:cubicBezTo>
                <a:cubicBezTo>
                  <a:pt x="434864" y="164684"/>
                  <a:pt x="491859" y="227457"/>
                  <a:pt x="442639" y="170034"/>
                </a:cubicBezTo>
                <a:cubicBezTo>
                  <a:pt x="437279" y="163780"/>
                  <a:pt x="430440" y="158889"/>
                  <a:pt x="425167" y="152562"/>
                </a:cubicBezTo>
                <a:cubicBezTo>
                  <a:pt x="384625" y="103911"/>
                  <a:pt x="447089" y="168660"/>
                  <a:pt x="396046" y="117617"/>
                </a:cubicBezTo>
                <a:cubicBezTo>
                  <a:pt x="385810" y="86912"/>
                  <a:pt x="396985" y="111755"/>
                  <a:pt x="372749" y="82671"/>
                </a:cubicBezTo>
                <a:cubicBezTo>
                  <a:pt x="336010" y="38584"/>
                  <a:pt x="383342" y="87443"/>
                  <a:pt x="349452" y="53550"/>
                </a:cubicBezTo>
                <a:cubicBezTo>
                  <a:pt x="343014" y="34236"/>
                  <a:pt x="355276" y="6956"/>
                  <a:pt x="349452" y="113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723231" y="5273887"/>
            <a:ext cx="524597" cy="373882"/>
          </a:xfrm>
          <a:custGeom>
            <a:avLst/>
            <a:gdLst>
              <a:gd name="connsiteX0" fmla="*/ 349452 w 524597"/>
              <a:gd name="connsiteY0" fmla="*/ 1132 h 373882"/>
              <a:gd name="connsiteX1" fmla="*/ 314507 w 524597"/>
              <a:gd name="connsiteY1" fmla="*/ 18605 h 373882"/>
              <a:gd name="connsiteX2" fmla="*/ 279562 w 524597"/>
              <a:gd name="connsiteY2" fmla="*/ 30253 h 373882"/>
              <a:gd name="connsiteX3" fmla="*/ 215495 w 524597"/>
              <a:gd name="connsiteY3" fmla="*/ 47726 h 373882"/>
              <a:gd name="connsiteX4" fmla="*/ 157253 w 524597"/>
              <a:gd name="connsiteY4" fmla="*/ 59374 h 373882"/>
              <a:gd name="connsiteX5" fmla="*/ 122308 w 524597"/>
              <a:gd name="connsiteY5" fmla="*/ 71023 h 373882"/>
              <a:gd name="connsiteX6" fmla="*/ 104835 w 524597"/>
              <a:gd name="connsiteY6" fmla="*/ 82671 h 373882"/>
              <a:gd name="connsiteX7" fmla="*/ 93187 w 524597"/>
              <a:gd name="connsiteY7" fmla="*/ 94320 h 373882"/>
              <a:gd name="connsiteX8" fmla="*/ 58242 w 524597"/>
              <a:gd name="connsiteY8" fmla="*/ 117617 h 373882"/>
              <a:gd name="connsiteX9" fmla="*/ 29121 w 524597"/>
              <a:gd name="connsiteY9" fmla="*/ 140913 h 373882"/>
              <a:gd name="connsiteX10" fmla="*/ 17472 w 524597"/>
              <a:gd name="connsiteY10" fmla="*/ 158386 h 373882"/>
              <a:gd name="connsiteX11" fmla="*/ 0 w 524597"/>
              <a:gd name="connsiteY11" fmla="*/ 193331 h 373882"/>
              <a:gd name="connsiteX12" fmla="*/ 5824 w 524597"/>
              <a:gd name="connsiteY12" fmla="*/ 245749 h 373882"/>
              <a:gd name="connsiteX13" fmla="*/ 23297 w 524597"/>
              <a:gd name="connsiteY13" fmla="*/ 263222 h 373882"/>
              <a:gd name="connsiteX14" fmla="*/ 34945 w 524597"/>
              <a:gd name="connsiteY14" fmla="*/ 280694 h 373882"/>
              <a:gd name="connsiteX15" fmla="*/ 69890 w 524597"/>
              <a:gd name="connsiteY15" fmla="*/ 298167 h 373882"/>
              <a:gd name="connsiteX16" fmla="*/ 87363 w 524597"/>
              <a:gd name="connsiteY16" fmla="*/ 309815 h 373882"/>
              <a:gd name="connsiteX17" fmla="*/ 122308 w 524597"/>
              <a:gd name="connsiteY17" fmla="*/ 321464 h 373882"/>
              <a:gd name="connsiteX18" fmla="*/ 139781 w 524597"/>
              <a:gd name="connsiteY18" fmla="*/ 327288 h 373882"/>
              <a:gd name="connsiteX19" fmla="*/ 174726 w 524597"/>
              <a:gd name="connsiteY19" fmla="*/ 333112 h 373882"/>
              <a:gd name="connsiteX20" fmla="*/ 227144 w 524597"/>
              <a:gd name="connsiteY20" fmla="*/ 350585 h 373882"/>
              <a:gd name="connsiteX21" fmla="*/ 262089 w 524597"/>
              <a:gd name="connsiteY21" fmla="*/ 356409 h 373882"/>
              <a:gd name="connsiteX22" fmla="*/ 291210 w 524597"/>
              <a:gd name="connsiteY22" fmla="*/ 362233 h 373882"/>
              <a:gd name="connsiteX23" fmla="*/ 349452 w 524597"/>
              <a:gd name="connsiteY23" fmla="*/ 373882 h 373882"/>
              <a:gd name="connsiteX24" fmla="*/ 465936 w 524597"/>
              <a:gd name="connsiteY24" fmla="*/ 368057 h 373882"/>
              <a:gd name="connsiteX25" fmla="*/ 483409 w 524597"/>
              <a:gd name="connsiteY25" fmla="*/ 362233 h 373882"/>
              <a:gd name="connsiteX26" fmla="*/ 506705 w 524597"/>
              <a:gd name="connsiteY26" fmla="*/ 356409 h 373882"/>
              <a:gd name="connsiteX27" fmla="*/ 518354 w 524597"/>
              <a:gd name="connsiteY27" fmla="*/ 344760 h 373882"/>
              <a:gd name="connsiteX28" fmla="*/ 512530 w 524597"/>
              <a:gd name="connsiteY28" fmla="*/ 269046 h 373882"/>
              <a:gd name="connsiteX29" fmla="*/ 500881 w 524597"/>
              <a:gd name="connsiteY29" fmla="*/ 257397 h 373882"/>
              <a:gd name="connsiteX30" fmla="*/ 483409 w 524597"/>
              <a:gd name="connsiteY30" fmla="*/ 222452 h 373882"/>
              <a:gd name="connsiteX31" fmla="*/ 471760 w 524597"/>
              <a:gd name="connsiteY31" fmla="*/ 210804 h 373882"/>
              <a:gd name="connsiteX32" fmla="*/ 442639 w 524597"/>
              <a:gd name="connsiteY32" fmla="*/ 170034 h 373882"/>
              <a:gd name="connsiteX33" fmla="*/ 425167 w 524597"/>
              <a:gd name="connsiteY33" fmla="*/ 152562 h 373882"/>
              <a:gd name="connsiteX34" fmla="*/ 396046 w 524597"/>
              <a:gd name="connsiteY34" fmla="*/ 117617 h 373882"/>
              <a:gd name="connsiteX35" fmla="*/ 372749 w 524597"/>
              <a:gd name="connsiteY35" fmla="*/ 82671 h 373882"/>
              <a:gd name="connsiteX36" fmla="*/ 349452 w 524597"/>
              <a:gd name="connsiteY36" fmla="*/ 53550 h 373882"/>
              <a:gd name="connsiteX37" fmla="*/ 349452 w 524597"/>
              <a:gd name="connsiteY37" fmla="*/ 1132 h 3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24597" h="373882">
                <a:moveTo>
                  <a:pt x="349452" y="1132"/>
                </a:moveTo>
                <a:cubicBezTo>
                  <a:pt x="343628" y="-4692"/>
                  <a:pt x="326529" y="13596"/>
                  <a:pt x="314507" y="18605"/>
                </a:cubicBezTo>
                <a:cubicBezTo>
                  <a:pt x="303173" y="23327"/>
                  <a:pt x="291210" y="26370"/>
                  <a:pt x="279562" y="30253"/>
                </a:cubicBezTo>
                <a:cubicBezTo>
                  <a:pt x="256970" y="37784"/>
                  <a:pt x="241790" y="43344"/>
                  <a:pt x="215495" y="47726"/>
                </a:cubicBezTo>
                <a:cubicBezTo>
                  <a:pt x="191886" y="51661"/>
                  <a:pt x="178970" y="52859"/>
                  <a:pt x="157253" y="59374"/>
                </a:cubicBezTo>
                <a:cubicBezTo>
                  <a:pt x="145492" y="62902"/>
                  <a:pt x="132525" y="64212"/>
                  <a:pt x="122308" y="71023"/>
                </a:cubicBezTo>
                <a:cubicBezTo>
                  <a:pt x="116484" y="74906"/>
                  <a:pt x="110301" y="78298"/>
                  <a:pt x="104835" y="82671"/>
                </a:cubicBezTo>
                <a:cubicBezTo>
                  <a:pt x="100547" y="86101"/>
                  <a:pt x="97580" y="91025"/>
                  <a:pt x="93187" y="94320"/>
                </a:cubicBezTo>
                <a:cubicBezTo>
                  <a:pt x="81987" y="102720"/>
                  <a:pt x="68142" y="107718"/>
                  <a:pt x="58242" y="117617"/>
                </a:cubicBezTo>
                <a:cubicBezTo>
                  <a:pt x="41643" y="134214"/>
                  <a:pt x="51162" y="126219"/>
                  <a:pt x="29121" y="140913"/>
                </a:cubicBezTo>
                <a:cubicBezTo>
                  <a:pt x="25238" y="146737"/>
                  <a:pt x="20603" y="152125"/>
                  <a:pt x="17472" y="158386"/>
                </a:cubicBezTo>
                <a:cubicBezTo>
                  <a:pt x="-6643" y="206616"/>
                  <a:pt x="33384" y="143255"/>
                  <a:pt x="0" y="193331"/>
                </a:cubicBezTo>
                <a:cubicBezTo>
                  <a:pt x="1941" y="210804"/>
                  <a:pt x="265" y="229071"/>
                  <a:pt x="5824" y="245749"/>
                </a:cubicBezTo>
                <a:cubicBezTo>
                  <a:pt x="8429" y="253563"/>
                  <a:pt x="18024" y="256894"/>
                  <a:pt x="23297" y="263222"/>
                </a:cubicBezTo>
                <a:cubicBezTo>
                  <a:pt x="27778" y="268599"/>
                  <a:pt x="29996" y="275745"/>
                  <a:pt x="34945" y="280694"/>
                </a:cubicBezTo>
                <a:cubicBezTo>
                  <a:pt x="51637" y="297386"/>
                  <a:pt x="50942" y="288693"/>
                  <a:pt x="69890" y="298167"/>
                </a:cubicBezTo>
                <a:cubicBezTo>
                  <a:pt x="76151" y="301297"/>
                  <a:pt x="80966" y="306972"/>
                  <a:pt x="87363" y="309815"/>
                </a:cubicBezTo>
                <a:cubicBezTo>
                  <a:pt x="98583" y="314802"/>
                  <a:pt x="110660" y="317581"/>
                  <a:pt x="122308" y="321464"/>
                </a:cubicBezTo>
                <a:cubicBezTo>
                  <a:pt x="128132" y="323405"/>
                  <a:pt x="133725" y="326279"/>
                  <a:pt x="139781" y="327288"/>
                </a:cubicBezTo>
                <a:cubicBezTo>
                  <a:pt x="151429" y="329229"/>
                  <a:pt x="163146" y="330796"/>
                  <a:pt x="174726" y="333112"/>
                </a:cubicBezTo>
                <a:cubicBezTo>
                  <a:pt x="234154" y="344997"/>
                  <a:pt x="156647" y="331358"/>
                  <a:pt x="227144" y="350585"/>
                </a:cubicBezTo>
                <a:cubicBezTo>
                  <a:pt x="238537" y="353692"/>
                  <a:pt x="250470" y="354297"/>
                  <a:pt x="262089" y="356409"/>
                </a:cubicBezTo>
                <a:cubicBezTo>
                  <a:pt x="271829" y="358180"/>
                  <a:pt x="281470" y="360462"/>
                  <a:pt x="291210" y="362233"/>
                </a:cubicBezTo>
                <a:cubicBezTo>
                  <a:pt x="343565" y="371752"/>
                  <a:pt x="308249" y="363580"/>
                  <a:pt x="349452" y="373882"/>
                </a:cubicBezTo>
                <a:cubicBezTo>
                  <a:pt x="388280" y="371940"/>
                  <a:pt x="427206" y="371425"/>
                  <a:pt x="465936" y="368057"/>
                </a:cubicBezTo>
                <a:cubicBezTo>
                  <a:pt x="472052" y="367525"/>
                  <a:pt x="477506" y="363920"/>
                  <a:pt x="483409" y="362233"/>
                </a:cubicBezTo>
                <a:cubicBezTo>
                  <a:pt x="491105" y="360034"/>
                  <a:pt x="498940" y="358350"/>
                  <a:pt x="506705" y="356409"/>
                </a:cubicBezTo>
                <a:cubicBezTo>
                  <a:pt x="510588" y="352526"/>
                  <a:pt x="515529" y="349469"/>
                  <a:pt x="518354" y="344760"/>
                </a:cubicBezTo>
                <a:cubicBezTo>
                  <a:pt x="532184" y="321711"/>
                  <a:pt x="519755" y="290720"/>
                  <a:pt x="512530" y="269046"/>
                </a:cubicBezTo>
                <a:cubicBezTo>
                  <a:pt x="510793" y="263836"/>
                  <a:pt x="504764" y="261280"/>
                  <a:pt x="500881" y="257397"/>
                </a:cubicBezTo>
                <a:cubicBezTo>
                  <a:pt x="494730" y="238945"/>
                  <a:pt x="496311" y="238579"/>
                  <a:pt x="483409" y="222452"/>
                </a:cubicBezTo>
                <a:cubicBezTo>
                  <a:pt x="479979" y="218164"/>
                  <a:pt x="475190" y="215092"/>
                  <a:pt x="471760" y="210804"/>
                </a:cubicBezTo>
                <a:cubicBezTo>
                  <a:pt x="434864" y="164684"/>
                  <a:pt x="491859" y="227457"/>
                  <a:pt x="442639" y="170034"/>
                </a:cubicBezTo>
                <a:cubicBezTo>
                  <a:pt x="437279" y="163780"/>
                  <a:pt x="430440" y="158889"/>
                  <a:pt x="425167" y="152562"/>
                </a:cubicBezTo>
                <a:cubicBezTo>
                  <a:pt x="384625" y="103911"/>
                  <a:pt x="447089" y="168660"/>
                  <a:pt x="396046" y="117617"/>
                </a:cubicBezTo>
                <a:cubicBezTo>
                  <a:pt x="385810" y="86912"/>
                  <a:pt x="396985" y="111755"/>
                  <a:pt x="372749" y="82671"/>
                </a:cubicBezTo>
                <a:cubicBezTo>
                  <a:pt x="336010" y="38584"/>
                  <a:pt x="383342" y="87443"/>
                  <a:pt x="349452" y="53550"/>
                </a:cubicBezTo>
                <a:cubicBezTo>
                  <a:pt x="343014" y="34236"/>
                  <a:pt x="355276" y="6956"/>
                  <a:pt x="349452" y="113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3" name="Straight Arrow Connector 1052"/>
          <p:cNvCxnSpPr>
            <a:stCxn id="1051" idx="2"/>
            <a:endCxn id="96" idx="3"/>
          </p:cNvCxnSpPr>
          <p:nvPr/>
        </p:nvCxnSpPr>
        <p:spPr>
          <a:xfrm>
            <a:off x="2938305" y="4448250"/>
            <a:ext cx="1000421" cy="87336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51" idx="2"/>
            <a:endCxn id="1050" idx="7"/>
          </p:cNvCxnSpPr>
          <p:nvPr/>
        </p:nvCxnSpPr>
        <p:spPr>
          <a:xfrm>
            <a:off x="2938305" y="4448250"/>
            <a:ext cx="133560" cy="9195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033227" y="5206476"/>
            <a:ext cx="415499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04582" y="5183445"/>
            <a:ext cx="357791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7" name="Right Arrow Callout 106"/>
          <p:cNvSpPr/>
          <p:nvPr/>
        </p:nvSpPr>
        <p:spPr>
          <a:xfrm>
            <a:off x="2915816" y="5189336"/>
            <a:ext cx="2609381" cy="73494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58213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" descr="http://www.alloprof.qc.ca/ImagesDesFiches/bv3/s1229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9" y="5126250"/>
            <a:ext cx="1924050" cy="12763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6627579" y="6354285"/>
            <a:ext cx="230063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yeux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bruns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41829" y="4517766"/>
            <a:ext cx="219322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diploïde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la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progéniture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79936" y="4903306"/>
            <a:ext cx="0" cy="464465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884368" y="4907347"/>
            <a:ext cx="0" cy="218903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Callout 44"/>
          <p:cNvSpPr/>
          <p:nvPr/>
        </p:nvSpPr>
        <p:spPr>
          <a:xfrm>
            <a:off x="5594015" y="5359367"/>
            <a:ext cx="1221854" cy="36982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38755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051" grpId="0" animBg="1"/>
      <p:bldP spid="94" grpId="0"/>
      <p:bldP spid="88" grpId="0" animBg="1"/>
      <p:bldP spid="120" grpId="0" animBg="1"/>
      <p:bldP spid="121" grpId="0"/>
      <p:bldP spid="110" grpId="0" animBg="1"/>
      <p:bldP spid="111" grpId="0"/>
      <p:bldP spid="71" grpId="0"/>
      <p:bldP spid="73" grpId="0"/>
      <p:bldP spid="75" grpId="0"/>
      <p:bldP spid="1044" grpId="0"/>
      <p:bldP spid="1045" grpId="0" animBg="1"/>
      <p:bldP spid="1047" grpId="0" animBg="1"/>
      <p:bldP spid="1046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1048" grpId="0" animBg="1"/>
      <p:bldP spid="89" grpId="0" animBg="1"/>
      <p:bldP spid="90" grpId="0" animBg="1"/>
      <p:bldP spid="91" grpId="0" animBg="1"/>
      <p:bldP spid="1050" grpId="0" animBg="1"/>
      <p:bldP spid="96" grpId="0" animBg="1"/>
      <p:bldP spid="105" grpId="0"/>
      <p:bldP spid="106" grpId="0"/>
      <p:bldP spid="107" grpId="0" animBg="1"/>
      <p:bldP spid="130" grpId="0"/>
      <p:bldP spid="138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676163" y="6479693"/>
            <a:ext cx="1979712" cy="37054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14384" y="6387491"/>
            <a:ext cx="234815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Homozygote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5208" y="6479693"/>
            <a:ext cx="1979712" cy="370544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73" y="365127"/>
            <a:ext cx="8992455" cy="7064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nouveaux terms pour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Génétique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0874" y="5799384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2031" y="906265"/>
            <a:ext cx="51451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Pisum sativum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Mendel</a:t>
            </a:r>
          </a:p>
        </p:txBody>
      </p:sp>
      <p:pic>
        <p:nvPicPr>
          <p:cNvPr id="1026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5416543" y="3480758"/>
            <a:ext cx="172819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6" t="12434" r="29730" b="79994"/>
          <a:stretch/>
        </p:blipFill>
        <p:spPr bwMode="auto">
          <a:xfrm>
            <a:off x="4130622" y="4975567"/>
            <a:ext cx="1512168" cy="9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90309" y="5799385"/>
            <a:ext cx="55392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0617" y="5799384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7464023" y="3480759"/>
            <a:ext cx="172819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43429" y="6387491"/>
            <a:ext cx="234815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66183" y="1834357"/>
            <a:ext cx="615258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cette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déterminée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gène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l’allèle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dominant)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petite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l’allèle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récessif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045410" y="6203867"/>
            <a:ext cx="498547" cy="27706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 flipV="1">
            <a:off x="8357778" y="6296069"/>
            <a:ext cx="0" cy="183624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42073" y="6195043"/>
            <a:ext cx="498547" cy="27706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EFA3980-AD71-4955-97C4-E38A171B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26" y="1078333"/>
            <a:ext cx="2510927" cy="261450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7F30EA-F31A-4916-8CF1-1B3CAFC2600E}"/>
              </a:ext>
            </a:extLst>
          </p:cNvPr>
          <p:cNvSpPr txBox="1"/>
          <p:nvPr/>
        </p:nvSpPr>
        <p:spPr>
          <a:xfrm>
            <a:off x="89890" y="5327098"/>
            <a:ext cx="402143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génotypes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90973B-5C32-433C-A1FA-D0D74A5FFF22}"/>
              </a:ext>
            </a:extLst>
          </p:cNvPr>
          <p:cNvSpPr/>
          <p:nvPr/>
        </p:nvSpPr>
        <p:spPr>
          <a:xfrm>
            <a:off x="4437937" y="5839445"/>
            <a:ext cx="4166511" cy="557841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715912-0A9D-49C5-A23D-FF596F559C8B}"/>
              </a:ext>
            </a:extLst>
          </p:cNvPr>
          <p:cNvSpPr txBox="1"/>
          <p:nvPr/>
        </p:nvSpPr>
        <p:spPr>
          <a:xfrm>
            <a:off x="99536" y="4311435"/>
            <a:ext cx="402143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a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phénotypes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6987C45-BD2D-4D6B-BB34-E053DA795F85}"/>
              </a:ext>
            </a:extLst>
          </p:cNvPr>
          <p:cNvSpPr/>
          <p:nvPr/>
        </p:nvSpPr>
        <p:spPr>
          <a:xfrm>
            <a:off x="3644128" y="4250484"/>
            <a:ext cx="2181355" cy="65025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9B43B12-927E-4708-93BE-39864BF1EF50}"/>
              </a:ext>
            </a:extLst>
          </p:cNvPr>
          <p:cNvSpPr/>
          <p:nvPr/>
        </p:nvSpPr>
        <p:spPr>
          <a:xfrm rot="1752101">
            <a:off x="3550422" y="4805007"/>
            <a:ext cx="943890" cy="65025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EF1DE0-888F-4309-AC36-A0F325F6B4C0}"/>
              </a:ext>
            </a:extLst>
          </p:cNvPr>
          <p:cNvSpPr txBox="1"/>
          <p:nvPr/>
        </p:nvSpPr>
        <p:spPr>
          <a:xfrm rot="1775464">
            <a:off x="3313589" y="4828475"/>
            <a:ext cx="140438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petite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9A21A4-B243-422D-9B6E-4712C210ABFE}"/>
              </a:ext>
            </a:extLst>
          </p:cNvPr>
          <p:cNvSpPr txBox="1"/>
          <p:nvPr/>
        </p:nvSpPr>
        <p:spPr>
          <a:xfrm>
            <a:off x="3942537" y="4285970"/>
            <a:ext cx="140438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endParaRPr lang="en-US" sz="27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B32288AF-2E99-4DD4-989F-83E7245E78A9}"/>
              </a:ext>
            </a:extLst>
          </p:cNvPr>
          <p:cNvSpPr/>
          <p:nvPr/>
        </p:nvSpPr>
        <p:spPr>
          <a:xfrm>
            <a:off x="2208794" y="5779667"/>
            <a:ext cx="2229143" cy="65025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" grpId="0" animBg="1"/>
      <p:bldP spid="8" grpId="0"/>
      <p:bldP spid="9" grpId="0"/>
      <p:bldP spid="11" grpId="0"/>
      <p:bldP spid="11" grpId="1"/>
      <p:bldP spid="12" grpId="0"/>
      <p:bldP spid="17" grpId="0"/>
      <p:bldP spid="18" grpId="0"/>
      <p:bldP spid="26" grpId="0"/>
      <p:bldP spid="28" grpId="0" animBg="1"/>
      <p:bldP spid="30" grpId="0"/>
      <p:bldP spid="33" grpId="0" animBg="1"/>
      <p:bldP spid="35" grpId="0" animBg="1"/>
      <p:bldP spid="34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26ABACF3-4FBC-46B3-83E2-8DA1FB92962B}"/>
              </a:ext>
            </a:extLst>
          </p:cNvPr>
          <p:cNvSpPr/>
          <p:nvPr/>
        </p:nvSpPr>
        <p:spPr>
          <a:xfrm>
            <a:off x="120565" y="4626268"/>
            <a:ext cx="862470" cy="200494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5FD9DFA-840F-4168-948B-92B43ABC27A5}"/>
              </a:ext>
            </a:extLst>
          </p:cNvPr>
          <p:cNvSpPr/>
          <p:nvPr/>
        </p:nvSpPr>
        <p:spPr>
          <a:xfrm>
            <a:off x="1083620" y="3742476"/>
            <a:ext cx="2160240" cy="63496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D335AB-0B9D-4EB0-8001-B8BE5970402D}"/>
              </a:ext>
            </a:extLst>
          </p:cNvPr>
          <p:cNvSpPr/>
          <p:nvPr/>
        </p:nvSpPr>
        <p:spPr>
          <a:xfrm>
            <a:off x="1773681" y="1919721"/>
            <a:ext cx="3261041" cy="48438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65127"/>
            <a:ext cx="8515350" cy="65282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5BD0B1-B86D-42C6-8938-9CAC3493FB6C}"/>
              </a:ext>
            </a:extLst>
          </p:cNvPr>
          <p:cNvSpPr txBox="1"/>
          <p:nvPr/>
        </p:nvSpPr>
        <p:spPr>
          <a:xfrm>
            <a:off x="107504" y="977561"/>
            <a:ext cx="5698924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Lorsqu’on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deux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reproduisent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ensemble, 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 pour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déterminer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probabilité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génotype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phénotype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donné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7C129C5-1DEE-46A4-A53C-7807B05FF553}"/>
              </a:ext>
            </a:extLst>
          </p:cNvPr>
          <p:cNvSpPr txBox="1"/>
          <p:nvPr/>
        </p:nvSpPr>
        <p:spPr>
          <a:xfrm>
            <a:off x="3445075" y="5038776"/>
            <a:ext cx="569892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faut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connaître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génotype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parents.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5655426-9B0C-40D1-AEC4-668E521C4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471" y="1024831"/>
            <a:ext cx="2652204" cy="352319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8C1E135-2FFC-4ADA-8867-3E38B507F834}"/>
              </a:ext>
            </a:extLst>
          </p:cNvPr>
          <p:cNvSpPr txBox="1"/>
          <p:nvPr/>
        </p:nvSpPr>
        <p:spPr>
          <a:xfrm>
            <a:off x="6461094" y="4491783"/>
            <a:ext cx="2084958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Reginal Punnett</a:t>
            </a:r>
          </a:p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1875 – 1967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BE44134-123C-4B1A-B5D6-8786DD6DF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73016"/>
            <a:ext cx="3378218" cy="33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48" grpId="0" animBg="1"/>
      <p:bldP spid="41" grpId="0"/>
      <p:bldP spid="45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Down Arrow Callout 5130"/>
          <p:cNvSpPr/>
          <p:nvPr/>
        </p:nvSpPr>
        <p:spPr>
          <a:xfrm>
            <a:off x="495756" y="5798204"/>
            <a:ext cx="2104210" cy="516126"/>
          </a:xfrm>
          <a:prstGeom prst="downArrowCallout">
            <a:avLst>
              <a:gd name="adj1" fmla="val 25000"/>
              <a:gd name="adj2" fmla="val 25000"/>
              <a:gd name="adj3" fmla="val 19442"/>
              <a:gd name="adj4" fmla="val 72619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73784" y="5706001"/>
            <a:ext cx="234815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Homozygote</a:t>
            </a:r>
          </a:p>
        </p:txBody>
      </p:sp>
      <p:sp>
        <p:nvSpPr>
          <p:cNvPr id="5130" name="Rectangle 5129"/>
          <p:cNvSpPr/>
          <p:nvPr/>
        </p:nvSpPr>
        <p:spPr>
          <a:xfrm>
            <a:off x="141888" y="6316666"/>
            <a:ext cx="3808074" cy="48438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Callout 74"/>
          <p:cNvSpPr/>
          <p:nvPr/>
        </p:nvSpPr>
        <p:spPr>
          <a:xfrm>
            <a:off x="1926967" y="5209483"/>
            <a:ext cx="637714" cy="583967"/>
          </a:xfrm>
          <a:prstGeom prst="downArrowCallou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5278" y="5149801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Down Arrow Callout 5128"/>
          <p:cNvSpPr/>
          <p:nvPr/>
        </p:nvSpPr>
        <p:spPr>
          <a:xfrm>
            <a:off x="523772" y="5212034"/>
            <a:ext cx="637714" cy="583967"/>
          </a:xfrm>
          <a:prstGeom prst="downArrowCallou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512" y="5149801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2187" y="2572709"/>
            <a:ext cx="2135878" cy="1463309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431663" y="2531082"/>
            <a:ext cx="234767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Génotypes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possibles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progéniture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65127"/>
            <a:ext cx="8515350" cy="65282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5424" y="2087139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9873" y="3056635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99795" y="4626405"/>
            <a:ext cx="136268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2081" y="3056635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19873" y="4928843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92081" y="4928843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19594" y="231548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1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6" t="12434" r="29730" b="79994"/>
          <a:stretch/>
        </p:blipFill>
        <p:spPr bwMode="auto">
          <a:xfrm>
            <a:off x="1487121" y="4287589"/>
            <a:ext cx="1512168" cy="95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-48981" y="2792780"/>
            <a:ext cx="172819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-201542" y="2311313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25807" y="3845433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42237" y="6285227"/>
            <a:ext cx="417632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allèle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présent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9445" y="231548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2918" y="3532361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2918" y="540456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40895" y="3536373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8286" y="3532361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88286" y="5405691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46681" y="5397983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cxnSp>
        <p:nvCxnSpPr>
          <p:cNvPr id="42" name="Straight Arrow Connector 41"/>
          <p:cNvCxnSpPr>
            <a:stCxn id="31" idx="3"/>
          </p:cNvCxnSpPr>
          <p:nvPr/>
        </p:nvCxnSpPr>
        <p:spPr>
          <a:xfrm>
            <a:off x="4648065" y="3304364"/>
            <a:ext cx="1464855" cy="766048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3"/>
            <a:endCxn id="36" idx="1"/>
          </p:cNvCxnSpPr>
          <p:nvPr/>
        </p:nvCxnSpPr>
        <p:spPr>
          <a:xfrm>
            <a:off x="4648065" y="3304364"/>
            <a:ext cx="2940221" cy="689662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3"/>
          </p:cNvCxnSpPr>
          <p:nvPr/>
        </p:nvCxnSpPr>
        <p:spPr>
          <a:xfrm>
            <a:off x="4648065" y="3304364"/>
            <a:ext cx="3335997" cy="2663721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3"/>
            <a:endCxn id="38" idx="0"/>
          </p:cNvCxnSpPr>
          <p:nvPr/>
        </p:nvCxnSpPr>
        <p:spPr>
          <a:xfrm>
            <a:off x="4648065" y="3304364"/>
            <a:ext cx="1534999" cy="2093619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48006" y="4422976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705D71-9917-4308-A520-37EC7297D51D}"/>
              </a:ext>
            </a:extLst>
          </p:cNvPr>
          <p:cNvSpPr txBox="1"/>
          <p:nvPr/>
        </p:nvSpPr>
        <p:spPr>
          <a:xfrm>
            <a:off x="9706" y="1047897"/>
            <a:ext cx="90267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– Le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petit pois qui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homozygotes pour la grandeur de 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29" grpId="0"/>
      <p:bldP spid="5130" grpId="0" animBg="1"/>
      <p:bldP spid="75" grpId="0" animBg="1"/>
      <p:bldP spid="22" grpId="0"/>
      <p:bldP spid="22" grpId="1"/>
      <p:bldP spid="5129" grpId="0" animBg="1"/>
      <p:bldP spid="23" grpId="0"/>
      <p:bldP spid="23" grpId="1"/>
      <p:bldP spid="31" grpId="0" animBg="1"/>
      <p:bldP spid="40" grpId="0"/>
      <p:bldP spid="6" grpId="0"/>
      <p:bldP spid="3" grpId="0" animBg="1"/>
      <p:bldP spid="7" grpId="0"/>
      <p:bldP spid="11" grpId="0" animBg="1"/>
      <p:bldP spid="12" grpId="0" animBg="1"/>
      <p:bldP spid="13" grpId="0" animBg="1"/>
      <p:bldP spid="18" grpId="0"/>
      <p:bldP spid="26" grpId="0"/>
      <p:bldP spid="27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65127"/>
            <a:ext cx="8515350" cy="65282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0428" y="1235368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4877" y="2204864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4799" y="3774634"/>
            <a:ext cx="136268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7085" y="2204864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94877" y="407707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67085" y="407707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4598" y="146370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64449" y="146370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97922" y="268059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97922" y="4552798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15899" y="2684602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63290" y="268059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63290" y="455392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1685" y="4546212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D9A611-502C-482C-A6D8-0BA877B99EBB}"/>
              </a:ext>
            </a:extLst>
          </p:cNvPr>
          <p:cNvSpPr txBox="1"/>
          <p:nvPr/>
        </p:nvSpPr>
        <p:spPr>
          <a:xfrm>
            <a:off x="67352" y="1569640"/>
            <a:ext cx="41520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progéniture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grand?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9AD7DC-1766-4A32-A7A4-4827DD3E5CDF}"/>
              </a:ext>
            </a:extLst>
          </p:cNvPr>
          <p:cNvSpPr txBox="1"/>
          <p:nvPr/>
        </p:nvSpPr>
        <p:spPr>
          <a:xfrm>
            <a:off x="67352" y="3555264"/>
            <a:ext cx="41520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petit?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2DB0DA-BAC5-4FE2-9EE9-EB69FF437251}"/>
              </a:ext>
            </a:extLst>
          </p:cNvPr>
          <p:cNvSpPr txBox="1"/>
          <p:nvPr/>
        </p:nvSpPr>
        <p:spPr>
          <a:xfrm>
            <a:off x="67352" y="5079223"/>
            <a:ext cx="41520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A377DD-9EE2-42F0-947A-7D945C42883D}"/>
              </a:ext>
            </a:extLst>
          </p:cNvPr>
          <p:cNvSpPr txBox="1"/>
          <p:nvPr/>
        </p:nvSpPr>
        <p:spPr>
          <a:xfrm>
            <a:off x="1103488" y="3024117"/>
            <a:ext cx="20798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4/4 = 100%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14B11A-9C60-47BC-A7E8-712985C3C4DD}"/>
              </a:ext>
            </a:extLst>
          </p:cNvPr>
          <p:cNvSpPr txBox="1"/>
          <p:nvPr/>
        </p:nvSpPr>
        <p:spPr>
          <a:xfrm>
            <a:off x="1127262" y="4019464"/>
            <a:ext cx="187284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0/4 = 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BB7230-47A8-4ADE-AB0A-C85405AC3C25}"/>
              </a:ext>
            </a:extLst>
          </p:cNvPr>
          <p:cNvSpPr txBox="1"/>
          <p:nvPr/>
        </p:nvSpPr>
        <p:spPr>
          <a:xfrm>
            <a:off x="1053214" y="6072034"/>
            <a:ext cx="218036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4/4 = 100%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BB662B-C55A-4E27-957A-36C606E1F974}"/>
              </a:ext>
            </a:extLst>
          </p:cNvPr>
          <p:cNvSpPr/>
          <p:nvPr/>
        </p:nvSpPr>
        <p:spPr>
          <a:xfrm>
            <a:off x="1250472" y="4635394"/>
            <a:ext cx="3415694" cy="476672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E2D602-B8A8-41FA-86DC-7FA684405330}"/>
              </a:ext>
            </a:extLst>
          </p:cNvPr>
          <p:cNvSpPr txBox="1"/>
          <p:nvPr/>
        </p:nvSpPr>
        <p:spPr>
          <a:xfrm>
            <a:off x="1141721" y="4596731"/>
            <a:ext cx="363319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phénotypique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Down Arrow Callout 44">
            <a:extLst>
              <a:ext uri="{FF2B5EF4-FFF2-40B4-BE49-F238E27FC236}">
                <a16:creationId xmlns:a16="http://schemas.microsoft.com/office/drawing/2014/main" id="{9C3BA820-3C4B-4230-925C-56547169542F}"/>
              </a:ext>
            </a:extLst>
          </p:cNvPr>
          <p:cNvSpPr/>
          <p:nvPr/>
        </p:nvSpPr>
        <p:spPr>
          <a:xfrm rot="16200000">
            <a:off x="455118" y="4334141"/>
            <a:ext cx="514304" cy="107917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4707"/>
            </a:avLst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FF92D5-DD1E-4C73-A2A2-4C4D9F3CF249}"/>
              </a:ext>
            </a:extLst>
          </p:cNvPr>
          <p:cNvSpPr txBox="1"/>
          <p:nvPr/>
        </p:nvSpPr>
        <p:spPr>
          <a:xfrm>
            <a:off x="137585" y="4596731"/>
            <a:ext cx="83638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1:0</a:t>
            </a:r>
          </a:p>
        </p:txBody>
      </p:sp>
    </p:spTree>
    <p:extLst>
      <p:ext uri="{BB962C8B-B14F-4D97-AF65-F5344CB8AC3E}">
        <p14:creationId xmlns:p14="http://schemas.microsoft.com/office/powerpoint/2010/main" val="36513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28650" y="6033689"/>
            <a:ext cx="2647206" cy="48438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8650" y="6021967"/>
            <a:ext cx="2647206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allèles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présents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Down Arrow Callout 74"/>
          <p:cNvSpPr/>
          <p:nvPr/>
        </p:nvSpPr>
        <p:spPr>
          <a:xfrm>
            <a:off x="2313145" y="4928843"/>
            <a:ext cx="637714" cy="583967"/>
          </a:xfrm>
          <a:prstGeom prst="downArrowCallou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11456" y="4869161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5129" name="Down Arrow Callout 5128"/>
          <p:cNvSpPr/>
          <p:nvPr/>
        </p:nvSpPr>
        <p:spPr>
          <a:xfrm>
            <a:off x="909950" y="4931394"/>
            <a:ext cx="637714" cy="583967"/>
          </a:xfrm>
          <a:prstGeom prst="downArrowCallou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9690" y="4869161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pic>
        <p:nvPicPr>
          <p:cNvPr id="24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337197" y="2512140"/>
            <a:ext cx="172819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4636" y="2030673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43770" y="2034496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34184" y="4142336"/>
            <a:ext cx="83585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39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1922410" y="2512140"/>
            <a:ext cx="1728192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own Arrow Callout 30"/>
          <p:cNvSpPr/>
          <p:nvPr/>
        </p:nvSpPr>
        <p:spPr>
          <a:xfrm>
            <a:off x="900148" y="5518370"/>
            <a:ext cx="2104210" cy="516126"/>
          </a:xfrm>
          <a:prstGeom prst="downArrowCallout">
            <a:avLst>
              <a:gd name="adj1" fmla="val 25000"/>
              <a:gd name="adj2" fmla="val 25000"/>
              <a:gd name="adj3" fmla="val 19442"/>
              <a:gd name="adj4" fmla="val 72619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8176" y="5433658"/>
            <a:ext cx="234815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E954A4-B851-4C4B-B80E-537E73E67E38}"/>
              </a:ext>
            </a:extLst>
          </p:cNvPr>
          <p:cNvSpPr txBox="1"/>
          <p:nvPr/>
        </p:nvSpPr>
        <p:spPr>
          <a:xfrm>
            <a:off x="9706" y="1047897"/>
            <a:ext cx="90267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– Le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petit pois qui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la grandeur de la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B1D2E4-06D2-42AD-8E09-C2B1E0656CDC}"/>
              </a:ext>
            </a:extLst>
          </p:cNvPr>
          <p:cNvSpPr txBox="1"/>
          <p:nvPr/>
        </p:nvSpPr>
        <p:spPr>
          <a:xfrm>
            <a:off x="6075424" y="2087139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623D34-D681-46DB-9FE3-6B5E358C1A4F}"/>
              </a:ext>
            </a:extLst>
          </p:cNvPr>
          <p:cNvSpPr/>
          <p:nvPr/>
        </p:nvSpPr>
        <p:spPr>
          <a:xfrm>
            <a:off x="5219873" y="3056635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F2E2D6-15F9-4012-A464-AEA801C6DCDA}"/>
              </a:ext>
            </a:extLst>
          </p:cNvPr>
          <p:cNvSpPr txBox="1"/>
          <p:nvPr/>
        </p:nvSpPr>
        <p:spPr>
          <a:xfrm>
            <a:off x="3899795" y="4626405"/>
            <a:ext cx="136268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BD988A-F33F-411A-AE1D-7C7D60CF0ED9}"/>
              </a:ext>
            </a:extLst>
          </p:cNvPr>
          <p:cNvSpPr/>
          <p:nvPr/>
        </p:nvSpPr>
        <p:spPr>
          <a:xfrm>
            <a:off x="7092081" y="3056635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EC5166-0CFD-49AA-B5B7-DD523D6AF962}"/>
              </a:ext>
            </a:extLst>
          </p:cNvPr>
          <p:cNvSpPr/>
          <p:nvPr/>
        </p:nvSpPr>
        <p:spPr>
          <a:xfrm>
            <a:off x="5219873" y="4928843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DB309F-A7CC-4396-BE6B-A7680B1A2F2D}"/>
              </a:ext>
            </a:extLst>
          </p:cNvPr>
          <p:cNvSpPr/>
          <p:nvPr/>
        </p:nvSpPr>
        <p:spPr>
          <a:xfrm>
            <a:off x="7092081" y="4928843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EF0889-8103-499D-B33D-7D62D01B462F}"/>
              </a:ext>
            </a:extLst>
          </p:cNvPr>
          <p:cNvSpPr txBox="1"/>
          <p:nvPr/>
        </p:nvSpPr>
        <p:spPr>
          <a:xfrm>
            <a:off x="5719594" y="231548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B9699B-14E4-4C4F-ADB4-498C30F82E5C}"/>
              </a:ext>
            </a:extLst>
          </p:cNvPr>
          <p:cNvSpPr txBox="1"/>
          <p:nvPr/>
        </p:nvSpPr>
        <p:spPr>
          <a:xfrm>
            <a:off x="7589445" y="231548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0F3A14-1FEA-4D32-B272-FF0023DD42B8}"/>
              </a:ext>
            </a:extLst>
          </p:cNvPr>
          <p:cNvSpPr txBox="1"/>
          <p:nvPr/>
        </p:nvSpPr>
        <p:spPr>
          <a:xfrm>
            <a:off x="4522918" y="3532361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F3F8A2-12DB-4840-818F-EB5295142383}"/>
              </a:ext>
            </a:extLst>
          </p:cNvPr>
          <p:cNvSpPr txBox="1"/>
          <p:nvPr/>
        </p:nvSpPr>
        <p:spPr>
          <a:xfrm>
            <a:off x="4522918" y="540456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3570E99-5E1F-4D0F-A3DF-82C3F2616864}"/>
              </a:ext>
            </a:extLst>
          </p:cNvPr>
          <p:cNvSpPr txBox="1"/>
          <p:nvPr/>
        </p:nvSpPr>
        <p:spPr>
          <a:xfrm>
            <a:off x="5610552" y="3531074"/>
            <a:ext cx="109085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D69A84-8136-4290-B5F4-2B8C47F3FCA8}"/>
              </a:ext>
            </a:extLst>
          </p:cNvPr>
          <p:cNvSpPr txBox="1"/>
          <p:nvPr/>
        </p:nvSpPr>
        <p:spPr>
          <a:xfrm>
            <a:off x="7588286" y="3531074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0E8CE03-730A-4148-8895-7A7F0265E2AD}"/>
              </a:ext>
            </a:extLst>
          </p:cNvPr>
          <p:cNvSpPr txBox="1"/>
          <p:nvPr/>
        </p:nvSpPr>
        <p:spPr>
          <a:xfrm>
            <a:off x="7591802" y="5403282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546098-F56C-4415-9E96-10FA271EBABB}"/>
              </a:ext>
            </a:extLst>
          </p:cNvPr>
          <p:cNvSpPr txBox="1"/>
          <p:nvPr/>
        </p:nvSpPr>
        <p:spPr>
          <a:xfrm>
            <a:off x="5719594" y="5403282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23324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75" grpId="0" animBg="1"/>
      <p:bldP spid="22" grpId="0"/>
      <p:bldP spid="5129" grpId="0" animBg="1"/>
      <p:bldP spid="23" grpId="0"/>
      <p:bldP spid="26" grpId="0"/>
      <p:bldP spid="27" grpId="0"/>
      <p:bldP spid="73" grpId="0"/>
      <p:bldP spid="31" grpId="0" animBg="1"/>
      <p:bldP spid="29" grpId="0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23187" y="1667416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7636" y="263691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7558" y="4206682"/>
            <a:ext cx="136268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9844" y="2636912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67636" y="4509120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9844" y="4509120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67357" y="1895757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22586" y="969851"/>
            <a:ext cx="649882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37208" y="1895757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70681" y="3112638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70681" y="4984846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39652" y="3119369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00684" y="4982272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352" y="1346046"/>
            <a:ext cx="41520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progéniture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grand?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52" y="2983862"/>
            <a:ext cx="41520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rapport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phénotyique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petite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711" y="5455281"/>
            <a:ext cx="41520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32340" y="2623843"/>
            <a:ext cx="189500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3/4 = 75%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7904" y="4398736"/>
            <a:ext cx="187284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1/4 = 25%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85600" y="6354433"/>
            <a:ext cx="218036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2/4 = 50%</a:t>
            </a:r>
          </a:p>
        </p:txBody>
      </p:sp>
      <p:pic>
        <p:nvPicPr>
          <p:cNvPr id="24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5176568" y="2892817"/>
            <a:ext cx="971600" cy="13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6" t="12434" r="29730" b="79994"/>
          <a:stretch/>
        </p:blipFill>
        <p:spPr bwMode="auto">
          <a:xfrm>
            <a:off x="7115655" y="5210298"/>
            <a:ext cx="927377" cy="5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626403" y="3120814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pic>
        <p:nvPicPr>
          <p:cNvPr id="29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7063319" y="2894262"/>
            <a:ext cx="971600" cy="13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739652" y="4982272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pic>
        <p:nvPicPr>
          <p:cNvPr id="39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5176568" y="4755720"/>
            <a:ext cx="971600" cy="13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B0F8F30-5625-4799-9DC2-B9E1721567FD}"/>
              </a:ext>
            </a:extLst>
          </p:cNvPr>
          <p:cNvSpPr txBox="1"/>
          <p:nvPr/>
        </p:nvSpPr>
        <p:spPr>
          <a:xfrm>
            <a:off x="2514439" y="3894933"/>
            <a:ext cx="68117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3:1</a:t>
            </a:r>
          </a:p>
        </p:txBody>
      </p:sp>
    </p:spTree>
    <p:extLst>
      <p:ext uri="{BB962C8B-B14F-4D97-AF65-F5344CB8AC3E}">
        <p14:creationId xmlns:p14="http://schemas.microsoft.com/office/powerpoint/2010/main" val="21587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41" grpId="0"/>
      <p:bldP spid="42" grpId="0"/>
      <p:bldP spid="43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617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Échiquier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2581" y="1837579"/>
            <a:ext cx="203331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AB15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AB15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7030" y="2807075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6952" y="4376845"/>
            <a:ext cx="136268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000" dirty="0" err="1">
                <a:ln>
                  <a:solidFill>
                    <a:srgbClr val="00000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père</a:t>
            </a:r>
            <a:endParaRPr lang="en-US" sz="3000" dirty="0">
              <a:ln>
                <a:solidFill>
                  <a:srgbClr val="00000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59238" y="2807075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87030" y="4679283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59238" y="4679283"/>
            <a:ext cx="1872208" cy="1872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86751" y="206592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73" y="865939"/>
            <a:ext cx="901005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Dessinez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l’échiquier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Punnett pour le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croisement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un homozygote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56602" y="2065920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0075" y="3282801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0075" y="515500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50528" y="3268740"/>
            <a:ext cx="12179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68344" y="3268740"/>
            <a:ext cx="106848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766204" y="515500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98192" y="5155009"/>
            <a:ext cx="8727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297" y="1911371"/>
            <a:ext cx="415208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progéniture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grand?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297" y="3698723"/>
            <a:ext cx="41520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petit?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297" y="4936438"/>
            <a:ext cx="41520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pourcentage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hétérozygote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96371" y="3268740"/>
            <a:ext cx="211944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4/4 = 100%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18531" y="4146233"/>
            <a:ext cx="187284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0/4 = 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19473" y="5952101"/>
            <a:ext cx="218036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2/4 = 50%</a:t>
            </a:r>
          </a:p>
        </p:txBody>
      </p:sp>
      <p:pic>
        <p:nvPicPr>
          <p:cNvPr id="24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5195962" y="4925883"/>
            <a:ext cx="971600" cy="13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7063516" y="4925883"/>
            <a:ext cx="971600" cy="13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7063516" y="3064986"/>
            <a:ext cx="971600" cy="13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ka-perseus-images.s3.amazonaws.com/a8c6961fe5aa8bec8603808b209a0150865a13c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5" t="875" r="55649" b="79683"/>
          <a:stretch/>
        </p:blipFill>
        <p:spPr bwMode="auto">
          <a:xfrm>
            <a:off x="5195962" y="3070163"/>
            <a:ext cx="971600" cy="13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  <p:bldP spid="11" grpId="0" animBg="1"/>
      <p:bldP spid="12" grpId="0" animBg="1"/>
      <p:bldP spid="13" grpId="0" animBg="1"/>
      <p:bldP spid="1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1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5144</TotalTime>
  <Words>600</Words>
  <Application>Microsoft Office PowerPoint</Application>
  <PresentationFormat>On-screen Show (4:3)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WritingDesignTemplate</vt:lpstr>
      <vt:lpstr>Office Theme</vt:lpstr>
      <vt:lpstr>PowerPoint Presentation</vt:lpstr>
      <vt:lpstr>Des termes clés de Génétique 2</vt:lpstr>
      <vt:lpstr>Quelques nouveaux terms pour Génétique 3</vt:lpstr>
      <vt:lpstr>Les échiquiers de Punnett</vt:lpstr>
      <vt:lpstr>Les échiquiers de Punnett</vt:lpstr>
      <vt:lpstr>Les échiquiers de Punnett</vt:lpstr>
      <vt:lpstr>Échiquier de Punnett</vt:lpstr>
      <vt:lpstr>Échiquier de Punnett</vt:lpstr>
      <vt:lpstr>Échiquier de Punnett</vt:lpstr>
      <vt:lpstr>Échiquier de Punnett</vt:lpstr>
      <vt:lpstr>Échiquier de Punnett</vt:lpstr>
      <vt:lpstr>Récapitulons!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noyau : le centre de commande de la cellule</dc:title>
  <dc:creator>Kevin Yapps</dc:creator>
  <cp:lastModifiedBy>Jeff O'Keefe</cp:lastModifiedBy>
  <cp:revision>214</cp:revision>
  <dcterms:created xsi:type="dcterms:W3CDTF">2007-10-15T12:13:47Z</dcterms:created>
  <dcterms:modified xsi:type="dcterms:W3CDTF">2020-03-29T01:08:53Z</dcterms:modified>
</cp:coreProperties>
</file>