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722" r:id="rId2"/>
  </p:sldMasterIdLst>
  <p:notesMasterIdLst>
    <p:notesMasterId r:id="rId14"/>
  </p:notesMasterIdLst>
  <p:sldIdLst>
    <p:sldId id="256" r:id="rId3"/>
    <p:sldId id="316" r:id="rId4"/>
    <p:sldId id="328" r:id="rId5"/>
    <p:sldId id="331" r:id="rId6"/>
    <p:sldId id="330" r:id="rId7"/>
    <p:sldId id="327" r:id="rId8"/>
    <p:sldId id="324" r:id="rId9"/>
    <p:sldId id="315" r:id="rId10"/>
    <p:sldId id="325" r:id="rId11"/>
    <p:sldId id="326" r:id="rId12"/>
    <p:sldId id="323" r:id="rId13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3300"/>
    <a:srgbClr val="AB1575"/>
    <a:srgbClr val="3333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94" autoAdjust="0"/>
  </p:normalViewPr>
  <p:slideViewPr>
    <p:cSldViewPr>
      <p:cViewPr varScale="1">
        <p:scale>
          <a:sx n="85" d="100"/>
          <a:sy n="85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8F19B-D132-4446-8277-EDF8C82F3292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A52FA-F5A8-4888-9DFB-F1FE44F9D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05FE-2733-1C44-BE95-BAED125FB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9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62ED0-CF16-8C41-BEF1-DF60AB949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480F0-8584-0A4A-85F5-444A2B8A1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05FE-2733-1C44-BE95-BAED125FB5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224D-A435-0D4C-B6FA-649E0F458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BC89-E7FB-8844-9C32-02C6F5E7D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B143-A6F4-5445-9247-7C6F83EF8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12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5BDB-ED15-E047-94D5-082A801D1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E772-C934-234B-AF2D-47762AF32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7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79F-694F-3546-814E-D0973F5AC6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09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EBDA-B53D-5542-A888-C1EB3E67A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4224D-A435-0D4C-B6FA-649E0F458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9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D2C6-B58E-5C48-A781-85680F5F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76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2ED0-CF16-8C41-BEF1-DF60AB949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2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0F0-8584-0A4A-85F5-444A2B8A17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0BC89-E7FB-8844-9C32-02C6F5E7D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6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B143-A6F4-5445-9247-7C6F83EF8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C5BDB-ED15-E047-94D5-082A801D1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9E772-C934-234B-AF2D-47762AF320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2B79F-694F-3546-814E-D0973F5AC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FEBDA-B53D-5542-A888-C1EB3E67A7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AD2C6-B58E-5C48-A781-85680F5FC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5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41E8B-F451-894D-BBE7-E7C94B1B48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1E8B-F451-894D-BBE7-E7C94B1B48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550" y="2980207"/>
            <a:ext cx="8580900" cy="232274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3588" y="2948458"/>
            <a:ext cx="837682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CA" sz="4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statistiques génétiques et </a:t>
            </a:r>
            <a:r>
              <a:rPr lang="fr-CA" sz="4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échiquiers </a:t>
            </a:r>
            <a:r>
              <a:rPr lang="fr-CA" sz="4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CA" sz="49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punnett</a:t>
            </a:r>
            <a:r>
              <a:rPr lang="fr-CA" sz="4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plusieurs traits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4751" y="5871175"/>
            <a:ext cx="2734499" cy="57606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3332" y="5805264"/>
            <a:ext cx="2677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>
                <a:solidFill>
                  <a:srgbClr val="00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Génétique </a:t>
            </a:r>
            <a:r>
              <a:rPr lang="fr-CA" sz="4000" dirty="0" smtClean="0">
                <a:solidFill>
                  <a:srgbClr val="00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7687019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7" name="TextBox 96"/>
          <p:cNvSpPr txBox="1"/>
          <p:nvPr/>
        </p:nvSpPr>
        <p:spPr>
          <a:xfrm>
            <a:off x="7543003" y="5471480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681009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5" name="TextBox 84"/>
          <p:cNvSpPr txBox="1"/>
          <p:nvPr/>
        </p:nvSpPr>
        <p:spPr>
          <a:xfrm>
            <a:off x="7536993" y="3576632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29081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6" name="Rectangle 65"/>
          <p:cNvSpPr/>
          <p:nvPr/>
        </p:nvSpPr>
        <p:spPr>
          <a:xfrm>
            <a:off x="7687019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913" y="365127"/>
            <a:ext cx="8456175" cy="52813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Questions,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disons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croisait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35091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8" name="Rectangle 67"/>
          <p:cNvSpPr/>
          <p:nvPr/>
        </p:nvSpPr>
        <p:spPr>
          <a:xfrm>
            <a:off x="7687019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9" name="Rectangle 68"/>
          <p:cNvSpPr/>
          <p:nvPr/>
        </p:nvSpPr>
        <p:spPr>
          <a:xfrm>
            <a:off x="8335091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0" name="TextBox 69"/>
          <p:cNvSpPr txBox="1"/>
          <p:nvPr/>
        </p:nvSpPr>
        <p:spPr>
          <a:xfrm>
            <a:off x="8218069" y="8595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74672" y="85678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86704" y="210171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43003" y="1654564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93885" y="1497486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615011" y="230950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257073" y="1654563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63083" y="2311354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681009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1" name="Rectangle 80"/>
          <p:cNvSpPr/>
          <p:nvPr/>
        </p:nvSpPr>
        <p:spPr>
          <a:xfrm>
            <a:off x="8329081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2" name="TextBox 81"/>
          <p:cNvSpPr txBox="1"/>
          <p:nvPr/>
        </p:nvSpPr>
        <p:spPr>
          <a:xfrm>
            <a:off x="8212059" y="2781594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68662" y="277885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80694" y="402377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87875" y="3419554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09001" y="423156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257073" y="4233422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335091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2" name="Rectangle 91"/>
          <p:cNvSpPr/>
          <p:nvPr/>
        </p:nvSpPr>
        <p:spPr>
          <a:xfrm>
            <a:off x="7687019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3" name="Rectangle 92"/>
          <p:cNvSpPr/>
          <p:nvPr/>
        </p:nvSpPr>
        <p:spPr>
          <a:xfrm>
            <a:off x="8335091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4" name="TextBox 93"/>
          <p:cNvSpPr txBox="1"/>
          <p:nvPr/>
        </p:nvSpPr>
        <p:spPr>
          <a:xfrm>
            <a:off x="8218069" y="467644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574672" y="467369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86704" y="59186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93885" y="5314402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615011" y="6126417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57073" y="547147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263083" y="6128270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097411" y="4886506"/>
            <a:ext cx="1987414" cy="1934478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097411" y="2989877"/>
            <a:ext cx="1988793" cy="186966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97411" y="1058757"/>
            <a:ext cx="1987414" cy="190157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43914" y="3298244"/>
            <a:ext cx="663514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aura 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36472" y="5201560"/>
            <a:ext cx="721488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127093" y="4183845"/>
                <a:ext cx="248845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93" y="4183845"/>
                <a:ext cx="2488458" cy="11296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234458" y="2358071"/>
                <a:ext cx="2680063" cy="959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458" y="2358071"/>
                <a:ext cx="2680063" cy="9596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8251063" y="357663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2127093" y="5652955"/>
                <a:ext cx="5059595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=12,5%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93" y="5652955"/>
                <a:ext cx="5059595" cy="11296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336570" y="4268836"/>
                <a:ext cx="3019820" cy="959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=12,5%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570" y="4268836"/>
                <a:ext cx="3019820" cy="9596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1459" y="1310941"/>
            <a:ext cx="692429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aura 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27093" y="2274663"/>
                <a:ext cx="248845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93" y="2274663"/>
                <a:ext cx="2488458" cy="11296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4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7" grpId="0"/>
      <p:bldP spid="78" grpId="0" animBg="1"/>
      <p:bldP spid="85" grpId="0"/>
      <p:bldP spid="79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0" grpId="0" animBg="1"/>
      <p:bldP spid="81" grpId="0" animBg="1"/>
      <p:bldP spid="82" grpId="0"/>
      <p:bldP spid="83" grpId="0"/>
      <p:bldP spid="84" grpId="0"/>
      <p:bldP spid="86" grpId="0"/>
      <p:bldP spid="87" grpId="0"/>
      <p:bldP spid="89" grpId="0"/>
      <p:bldP spid="91" grpId="0" animBg="1"/>
      <p:bldP spid="92" grpId="0" animBg="1"/>
      <p:bldP spid="93" grpId="0" animBg="1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2" grpId="0" animBg="1"/>
      <p:bldP spid="103" grpId="0" animBg="1"/>
      <p:bldP spid="104" grpId="0" animBg="1"/>
      <p:bldP spid="108" grpId="0"/>
      <p:bldP spid="125" grpId="0"/>
      <p:bldP spid="88" grpId="0"/>
      <p:bldP spid="129" grpId="0"/>
      <p:bldP spid="130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461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41848" y="167586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5589920" y="167586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4941848" y="23239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Rectangle 18"/>
          <p:cNvSpPr/>
          <p:nvPr/>
        </p:nvSpPr>
        <p:spPr>
          <a:xfrm>
            <a:off x="5589920" y="23239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0" name="TextBox 19"/>
          <p:cNvSpPr txBox="1"/>
          <p:nvPr/>
        </p:nvSpPr>
        <p:spPr>
          <a:xfrm>
            <a:off x="5559578" y="89570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6181" y="89295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41533" y="216243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7832" y="1715292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48714" y="1558214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9840" y="237022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11902" y="171529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17912" y="2372082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pic>
        <p:nvPicPr>
          <p:cNvPr id="28" name="Picture 2" descr="Image result for punnett square with 3 tra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62" y="2664295"/>
            <a:ext cx="2637844" cy="255530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ight Arrow 28"/>
          <p:cNvSpPr/>
          <p:nvPr/>
        </p:nvSpPr>
        <p:spPr>
          <a:xfrm>
            <a:off x="3914223" y="1360429"/>
            <a:ext cx="407988" cy="5172405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35838" y="359793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5583910" y="359793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4935838" y="42460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5583910" y="42460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4" name="TextBox 33"/>
          <p:cNvSpPr txBox="1"/>
          <p:nvPr/>
        </p:nvSpPr>
        <p:spPr>
          <a:xfrm>
            <a:off x="5466888" y="284232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3491" y="283957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5523" y="408450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91822" y="3637360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2704" y="3480282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63830" y="4292297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05892" y="363735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11902" y="4294150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41848" y="5492783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3" name="Rectangle 42"/>
          <p:cNvSpPr/>
          <p:nvPr/>
        </p:nvSpPr>
        <p:spPr>
          <a:xfrm>
            <a:off x="5589920" y="5492783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4" name="Rectangle 43"/>
          <p:cNvSpPr/>
          <p:nvPr/>
        </p:nvSpPr>
        <p:spPr>
          <a:xfrm>
            <a:off x="4941848" y="61408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5" name="Rectangle 44"/>
          <p:cNvSpPr/>
          <p:nvPr/>
        </p:nvSpPr>
        <p:spPr>
          <a:xfrm>
            <a:off x="5589920" y="61408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6" name="TextBox 45"/>
          <p:cNvSpPr txBox="1"/>
          <p:nvPr/>
        </p:nvSpPr>
        <p:spPr>
          <a:xfrm>
            <a:off x="5472898" y="473717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29501" y="47344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41533" y="5979354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97832" y="5532208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48714" y="5375130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9840" y="6187145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11902" y="5532207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17912" y="6188998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52240" y="4947234"/>
            <a:ext cx="1987414" cy="1934478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352240" y="3050605"/>
            <a:ext cx="1988793" cy="186966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352240" y="1119485"/>
            <a:ext cx="1987414" cy="190157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833944" y="2227628"/>
            <a:ext cx="152949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rgbClr val="AB1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AB1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55426" y="3785266"/>
            <a:ext cx="136815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31932" y="3101863"/>
            <a:ext cx="180357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92243" y="3675209"/>
                <a:ext cx="2882954" cy="11415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21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1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21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0" i="1" dirty="0" smtClean="0">
                  <a:solidFill>
                    <a:srgbClr val="0033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100" dirty="0" smtClean="0">
                    <a:solidFill>
                      <a:srgbClr val="003300"/>
                    </a:solidFill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rgbClr val="0033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≈6,3%</m:t>
                    </m:r>
                  </m:oMath>
                </a14:m>
                <a:endParaRPr lang="en-US" sz="21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243" y="3675209"/>
                <a:ext cx="2882954" cy="11415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ight Arrow 61"/>
          <p:cNvSpPr/>
          <p:nvPr/>
        </p:nvSpPr>
        <p:spPr>
          <a:xfrm>
            <a:off x="6342805" y="1366090"/>
            <a:ext cx="407988" cy="5172405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308" y="997258"/>
            <a:ext cx="8823385" cy="882992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8062" y="5764609"/>
            <a:ext cx="7969870" cy="91057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3568" y="5751852"/>
            <a:ext cx="80188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un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drosophile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rouges, comment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pourrait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-on savoir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notype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BB?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617" y="977089"/>
            <a:ext cx="896476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un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exprime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7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notype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l’allèle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dominant, comment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pourrait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-on </a:t>
            </a:r>
            <a:r>
              <a:rPr lang="en-US" sz="27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7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notype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trait?</a:t>
            </a:r>
            <a:endParaRPr lang="en-US" sz="27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" y="365126"/>
            <a:ext cx="8836918" cy="70461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9/94/EyeColors.jpg/220px-EyeCol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99" y="2282352"/>
            <a:ext cx="2095500" cy="261937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4" y="2512382"/>
            <a:ext cx="5328592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hez les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drosophiles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rouges (dominants)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bruns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récessif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corps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(dominant)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ébène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récessif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13945" y="4802880"/>
            <a:ext cx="367240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drosophiles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drosophila melanogaster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urved Connector 3"/>
          <p:cNvCxnSpPr>
            <a:stCxn id="25" idx="2"/>
            <a:endCxn id="11" idx="0"/>
          </p:cNvCxnSpPr>
          <p:nvPr/>
        </p:nvCxnSpPr>
        <p:spPr>
          <a:xfrm rot="16200000" flipH="1">
            <a:off x="2700404" y="3772016"/>
            <a:ext cx="3864190" cy="120996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42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000" y="1159801"/>
            <a:ext cx="9128001" cy="159152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6" y="1072462"/>
            <a:ext cx="9141069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l’organisme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phénotype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dominant et on le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un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a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phénotype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cessif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produira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séries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phénotypes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selon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l’organisme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l’allèle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dominant.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95936" y="434318"/>
            <a:ext cx="4320480" cy="4351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" y="365126"/>
            <a:ext cx="8836918" cy="5644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faire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2246" y="4965787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3841" y="4171812"/>
            <a:ext cx="70782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7032" y="4171811"/>
            <a:ext cx="82167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2246" y="6045907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7691" y="4679643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57811" y="4679643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77691" y="5759763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57811" y="5759763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46932" y="6045907"/>
            <a:ext cx="55013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27052" y="6045906"/>
            <a:ext cx="55013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041" y="4965786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6923" y="4965786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47625" y="4963106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59220" y="4169131"/>
            <a:ext cx="70782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82411" y="4169130"/>
            <a:ext cx="82167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47625" y="6043226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3070" y="467696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953190" y="467696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73070" y="575708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53190" y="575708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100765" y="6043224"/>
            <a:ext cx="624729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86209" y="6043224"/>
            <a:ext cx="61164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52420" y="4963105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2302" y="4963105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781" y="3344147"/>
            <a:ext cx="3048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les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drosophiles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064" y="4905683"/>
            <a:ext cx="2155085" cy="1708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Bb, les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progéniture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bruns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50% rouges.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04852" y="5064584"/>
            <a:ext cx="215508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BB, les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progéniture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rouges.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611948" y="4136900"/>
            <a:ext cx="0" cy="284299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own Arrow 40"/>
          <p:cNvSpPr/>
          <p:nvPr/>
        </p:nvSpPr>
        <p:spPr>
          <a:xfrm>
            <a:off x="6012160" y="869505"/>
            <a:ext cx="360040" cy="290296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Red-Eyed Fruit Flies Gene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6" t="60406" r="57265" b="24642"/>
          <a:stretch/>
        </p:blipFill>
        <p:spPr bwMode="auto">
          <a:xfrm>
            <a:off x="6717367" y="3163045"/>
            <a:ext cx="2016253" cy="107533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Red-Eyed Fruit Flies Gene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8" t="25808" r="57763" b="60175"/>
          <a:stretch/>
        </p:blipFill>
        <p:spPr bwMode="auto">
          <a:xfrm>
            <a:off x="3929593" y="3163045"/>
            <a:ext cx="2160240" cy="1080120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ight Arrow 42"/>
          <p:cNvSpPr/>
          <p:nvPr/>
        </p:nvSpPr>
        <p:spPr>
          <a:xfrm>
            <a:off x="3143052" y="3495420"/>
            <a:ext cx="389914" cy="25905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105436" y="3446796"/>
            <a:ext cx="58987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66460" y="2757539"/>
            <a:ext cx="212243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</a:t>
            </a:r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18588" y="2753044"/>
            <a:ext cx="297740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Rouge - BB </a:t>
            </a:r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7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9" grpId="0"/>
      <p:bldP spid="40" grpId="0" animBg="1"/>
      <p:bldP spid="6" grpId="0"/>
      <p:bldP spid="7" grpId="0"/>
      <p:bldP spid="10" grpId="0"/>
      <p:bldP spid="11" grpId="0"/>
      <p:bldP spid="4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5" grpId="0"/>
      <p:bldP spid="37" grpId="0"/>
      <p:bldP spid="41" grpId="0" animBg="1"/>
      <p:bldP spid="43" grpId="0" animBg="1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029" y="3277191"/>
            <a:ext cx="5973665" cy="346955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" y="365126"/>
            <a:ext cx="8836918" cy="5644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774" y="4110192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369" y="3316217"/>
            <a:ext cx="70782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8560" y="3316216"/>
            <a:ext cx="82167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774" y="5190312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219" y="3824048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49339" y="3824048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9219" y="4904168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49339" y="4904168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8460" y="5190312"/>
            <a:ext cx="55013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8580" y="5190311"/>
            <a:ext cx="55013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8569" y="4110191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8451" y="4110191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5963" y="4134026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07558" y="3340051"/>
            <a:ext cx="70782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0749" y="3340050"/>
            <a:ext cx="82167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5963" y="5214146"/>
            <a:ext cx="3924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1408" y="384788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01528" y="384788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1408" y="492800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01528" y="4928002"/>
            <a:ext cx="1080120" cy="1080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49103" y="5214144"/>
            <a:ext cx="624729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4547" y="5214144"/>
            <a:ext cx="61164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0758" y="4134025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20640" y="4134025"/>
            <a:ext cx="68165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8979" y="1256482"/>
            <a:ext cx="4312991" cy="13388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de la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progéniture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rouges.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07615" y="5971514"/>
            <a:ext cx="215508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rouges.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032358" y="3440743"/>
            <a:ext cx="0" cy="284299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Red-Eyed Fruit Flies Gene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6" t="60406" r="57265" b="24642"/>
          <a:stretch/>
        </p:blipFill>
        <p:spPr bwMode="auto">
          <a:xfrm>
            <a:off x="7100765" y="1491036"/>
            <a:ext cx="2016253" cy="107533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Red-Eyed Fruit Flies Gene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8" t="25808" r="57763" b="60175"/>
          <a:stretch/>
        </p:blipFill>
        <p:spPr bwMode="auto">
          <a:xfrm>
            <a:off x="4312991" y="1491036"/>
            <a:ext cx="2160240" cy="1080120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ight Arrow 42"/>
          <p:cNvSpPr/>
          <p:nvPr/>
        </p:nvSpPr>
        <p:spPr>
          <a:xfrm>
            <a:off x="1311438" y="2227959"/>
            <a:ext cx="2965748" cy="25905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488834" y="1774787"/>
            <a:ext cx="58987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49858" y="992084"/>
            <a:ext cx="212243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</a:t>
            </a:r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1986" y="987589"/>
            <a:ext cx="297740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Rouge - BB </a:t>
            </a:r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7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Bb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400" y="2682335"/>
            <a:ext cx="86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drosophile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les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00378" y="4335532"/>
            <a:ext cx="2155085" cy="11849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10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5284" y="5925489"/>
            <a:ext cx="21550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US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</a:p>
          <a:p>
            <a:pPr algn="ctr"/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rouges.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6056694" y="4798475"/>
            <a:ext cx="993164" cy="25905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/>
      <p:bldP spid="11" grpId="0"/>
      <p:bldP spid="4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7" grpId="0"/>
      <p:bldP spid="3" grpId="0"/>
      <p:bldP spid="45" grpId="0"/>
      <p:bldP spid="46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" y="365126"/>
            <a:ext cx="8836918" cy="5644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faire 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plus d’un trait à la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2" descr="Image result for Red-Eyed Fruit Flies Gene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4"/>
          <a:stretch/>
        </p:blipFill>
        <p:spPr bwMode="auto">
          <a:xfrm>
            <a:off x="5404874" y="1713055"/>
            <a:ext cx="3585585" cy="392393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25461" y="2433135"/>
            <a:ext cx="1944216" cy="302433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/>
          </a:p>
        </p:txBody>
      </p:sp>
      <p:sp>
        <p:nvSpPr>
          <p:cNvPr id="5" name="TextBox 4"/>
          <p:cNvSpPr txBox="1"/>
          <p:nvPr/>
        </p:nvSpPr>
        <p:spPr>
          <a:xfrm>
            <a:off x="7159050" y="3436496"/>
            <a:ext cx="160455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eux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rouges, </a:t>
            </a:r>
          </a:p>
          <a:p>
            <a:pPr algn="ctr"/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ébène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4587" y="2716755"/>
            <a:ext cx="227347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eux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rouges,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jaune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385" y="4187015"/>
            <a:ext cx="129188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eux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bruns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jaune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4240" y="4938839"/>
            <a:ext cx="135416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eux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bruns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1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ébène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61337"/>
              </p:ext>
            </p:extLst>
          </p:nvPr>
        </p:nvGraphicFramePr>
        <p:xfrm>
          <a:off x="187938" y="2682494"/>
          <a:ext cx="5176271" cy="216871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224134"/>
                <a:gridCol w="1125750"/>
                <a:gridCol w="810163"/>
                <a:gridCol w="720080"/>
                <a:gridCol w="648072"/>
                <a:gridCol w="64807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 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 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Possibilité du </a:t>
                      </a:r>
                      <a:r>
                        <a:rPr lang="fr-CA" sz="1900" dirty="0" smtClean="0">
                          <a:effectLst/>
                        </a:rPr>
                        <a:t>gamète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u="sng" dirty="0">
                          <a:effectLst/>
                        </a:rPr>
                        <a:t>Possibilité #</a:t>
                      </a:r>
                      <a:endParaRPr lang="en-US" sz="1900" u="sng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u="sng" dirty="0">
                          <a:effectLst/>
                        </a:rPr>
                        <a:t>Génotype possible</a:t>
                      </a:r>
                      <a:endParaRPr lang="en-US" sz="1900" u="sng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 err="1">
                          <a:effectLst/>
                        </a:rPr>
                        <a:t>eb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1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EEBB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100%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2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EEBb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50%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50%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3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EeBB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50%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0%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50%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0%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4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EeBe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25%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25%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>
                          <a:effectLst/>
                        </a:rPr>
                        <a:t>25%</a:t>
                      </a:r>
                      <a:endParaRPr lang="en-US" sz="1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900" dirty="0">
                          <a:effectLst/>
                        </a:rPr>
                        <a:t>25%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1154349"/>
            <a:ext cx="914399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croise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phénotypes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récessifs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l’organisme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inconnu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34" y="5572390"/>
            <a:ext cx="8968132" cy="13388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phenotypes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parmi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progéniture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parent avec les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 et le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461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Échiquier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Punnett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270" y="2348880"/>
            <a:ext cx="2546530" cy="30008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échiquier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Punnett pour observer la transmission de plus de 2 traits.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punnett square with 3 tra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83" y="1481868"/>
            <a:ext cx="5339481" cy="51724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9374" y="1021890"/>
            <a:ext cx="152949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rgbClr val="AB1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AB1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2333" y="3814154"/>
            <a:ext cx="136815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461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Échiquier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Punnett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212" y="1069743"/>
            <a:ext cx="351310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punnett square with 3 tra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46401"/>
            <a:ext cx="4388712" cy="4251386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1580850"/>
            <a:ext cx="455904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64" y="3046821"/>
            <a:ext cx="467120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52" y="4974457"/>
            <a:ext cx="467120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2464" y="2567311"/>
            <a:ext cx="240747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1/64 </a:t>
            </a:r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1.6%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1230" y="4340672"/>
            <a:ext cx="245732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8/64 ≈ </a:t>
            </a:r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08795" y="6050469"/>
            <a:ext cx="2180360" cy="553998"/>
          </a:xfrm>
          <a:prstGeom prst="rect">
            <a:avLst/>
          </a:prstGeom>
          <a:noFill/>
          <a:ln>
            <a:noFill/>
          </a:ln>
          <a:effectLst>
            <a:glow rad="101600">
              <a:srgbClr val="00206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4/64 </a:t>
            </a:r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3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6.3%</a:t>
            </a:r>
          </a:p>
        </p:txBody>
      </p:sp>
      <p:sp>
        <p:nvSpPr>
          <p:cNvPr id="3" name="Rectangle 2"/>
          <p:cNvSpPr/>
          <p:nvPr/>
        </p:nvSpPr>
        <p:spPr>
          <a:xfrm>
            <a:off x="4981508" y="1870433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94282" y="2652004"/>
            <a:ext cx="1903843" cy="38461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84347" y="1871163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10743" y="4420460"/>
            <a:ext cx="2198300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80291" y="2402932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6235" y="2924181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72179" y="3413153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6289" y="3915195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75106" y="4415032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71050" y="4914869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81508" y="5414706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AB1575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99825" y="6130257"/>
            <a:ext cx="2198300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81508" y="3413153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5564" y="2924180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2188" y="2402932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90396" y="1867010"/>
            <a:ext cx="504056" cy="394423"/>
          </a:xfrm>
          <a:prstGeom prst="rect">
            <a:avLst/>
          </a:prstGeom>
          <a:noFill/>
          <a:ln>
            <a:solidFill>
              <a:srgbClr val="003300"/>
            </a:solidFill>
          </a:ln>
          <a:effectLst>
            <a:glow rad="2286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87019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6" name="Rectangle 65"/>
          <p:cNvSpPr/>
          <p:nvPr/>
        </p:nvSpPr>
        <p:spPr>
          <a:xfrm>
            <a:off x="8335091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7" name="Rectangle 66"/>
          <p:cNvSpPr/>
          <p:nvPr/>
        </p:nvSpPr>
        <p:spPr>
          <a:xfrm>
            <a:off x="7687019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8" name="Rectangle 67"/>
          <p:cNvSpPr/>
          <p:nvPr/>
        </p:nvSpPr>
        <p:spPr>
          <a:xfrm>
            <a:off x="8335091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45" y="365126"/>
            <a:ext cx="8345110" cy="7046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traits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individuellement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18069" y="8595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74672" y="85678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86704" y="210171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43003" y="1654564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3885" y="1497486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15011" y="230950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57073" y="1654563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263083" y="2311354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pic>
        <p:nvPicPr>
          <p:cNvPr id="93" name="Picture 2" descr="Image result for punnett square with 3 tra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25" y="1299701"/>
            <a:ext cx="5339481" cy="51724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6659394" y="1299701"/>
            <a:ext cx="407988" cy="5172405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681009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5" name="Rectangle 94"/>
          <p:cNvSpPr/>
          <p:nvPr/>
        </p:nvSpPr>
        <p:spPr>
          <a:xfrm>
            <a:off x="8329081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6" name="Rectangle 95"/>
          <p:cNvSpPr/>
          <p:nvPr/>
        </p:nvSpPr>
        <p:spPr>
          <a:xfrm>
            <a:off x="7681009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7" name="Rectangle 96"/>
          <p:cNvSpPr/>
          <p:nvPr/>
        </p:nvSpPr>
        <p:spPr>
          <a:xfrm>
            <a:off x="8329081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8" name="TextBox 97"/>
          <p:cNvSpPr txBox="1"/>
          <p:nvPr/>
        </p:nvSpPr>
        <p:spPr>
          <a:xfrm>
            <a:off x="8212059" y="2781594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68662" y="277885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80694" y="402377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36993" y="3576632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987875" y="3419554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609001" y="423156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251063" y="357663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257073" y="4233422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7687019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7" name="Rectangle 106"/>
          <p:cNvSpPr/>
          <p:nvPr/>
        </p:nvSpPr>
        <p:spPr>
          <a:xfrm>
            <a:off x="8335091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8" name="Rectangle 107"/>
          <p:cNvSpPr/>
          <p:nvPr/>
        </p:nvSpPr>
        <p:spPr>
          <a:xfrm>
            <a:off x="7687019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9" name="Rectangle 108"/>
          <p:cNvSpPr/>
          <p:nvPr/>
        </p:nvSpPr>
        <p:spPr>
          <a:xfrm>
            <a:off x="8335091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0" name="TextBox 109"/>
          <p:cNvSpPr txBox="1"/>
          <p:nvPr/>
        </p:nvSpPr>
        <p:spPr>
          <a:xfrm>
            <a:off x="8218069" y="467644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574672" y="467369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986704" y="59186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43003" y="5471480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993885" y="5314402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15011" y="6126417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8257073" y="547147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263083" y="6128270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9" name="Rectangle 8"/>
          <p:cNvSpPr/>
          <p:nvPr/>
        </p:nvSpPr>
        <p:spPr>
          <a:xfrm>
            <a:off x="7097411" y="4886506"/>
            <a:ext cx="1987414" cy="1934478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7097411" y="2989877"/>
            <a:ext cx="1988793" cy="186966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7097411" y="1058757"/>
            <a:ext cx="1987414" cy="190157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3121379" y="877456"/>
            <a:ext cx="152949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rgbClr val="AB1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rgbClr val="AB1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-14368" y="3707808"/>
            <a:ext cx="136815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ln>
                  <a:solidFill>
                    <a:srgbClr val="0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endParaRPr lang="en-US" sz="2700" dirty="0">
              <a:ln>
                <a:solidFill>
                  <a:srgbClr val="000000"/>
                </a:solidFill>
              </a:ln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7687019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736802" y="2197898"/>
                <a:ext cx="87874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802" y="2197898"/>
                <a:ext cx="878748" cy="11296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7681009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9" name="Rectangle 78"/>
          <p:cNvSpPr/>
          <p:nvPr/>
        </p:nvSpPr>
        <p:spPr>
          <a:xfrm>
            <a:off x="8329081" y="353720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28" name="Rectangle 127"/>
          <p:cNvSpPr/>
          <p:nvPr/>
        </p:nvSpPr>
        <p:spPr>
          <a:xfrm>
            <a:off x="7690718" y="3589725"/>
            <a:ext cx="648072" cy="584775"/>
          </a:xfrm>
          <a:prstGeom prst="rect">
            <a:avLst/>
          </a:prstGeom>
          <a:solidFill>
            <a:srgbClr val="92D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7687019" y="5478345"/>
            <a:ext cx="648072" cy="584775"/>
          </a:xfrm>
          <a:prstGeom prst="rect">
            <a:avLst/>
          </a:prstGeom>
          <a:solidFill>
            <a:srgbClr val="92D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3004504" y="2195818"/>
                <a:ext cx="87874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504" y="2195818"/>
                <a:ext cx="878748" cy="11296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119"/>
          <p:cNvSpPr/>
          <p:nvPr/>
        </p:nvSpPr>
        <p:spPr>
          <a:xfrm>
            <a:off x="3031949" y="2222870"/>
            <a:ext cx="733230" cy="109145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687019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7688659" y="1644802"/>
            <a:ext cx="648072" cy="584775"/>
          </a:xfrm>
          <a:prstGeom prst="rect">
            <a:avLst/>
          </a:prstGeom>
          <a:solidFill>
            <a:srgbClr val="92D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913" y="365127"/>
            <a:ext cx="8456175" cy="5281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lieu d’un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énorme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échiquier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punnett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35091" y="161513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8" name="Rectangle 67"/>
          <p:cNvSpPr/>
          <p:nvPr/>
        </p:nvSpPr>
        <p:spPr>
          <a:xfrm>
            <a:off x="7687019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9" name="Rectangle 68"/>
          <p:cNvSpPr/>
          <p:nvPr/>
        </p:nvSpPr>
        <p:spPr>
          <a:xfrm>
            <a:off x="8335091" y="2263211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0" name="TextBox 69"/>
          <p:cNvSpPr txBox="1"/>
          <p:nvPr/>
        </p:nvSpPr>
        <p:spPr>
          <a:xfrm>
            <a:off x="8218069" y="8595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74672" y="85678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86704" y="210171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43003" y="1654564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93885" y="1497486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15011" y="230950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257073" y="1654563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63083" y="2311354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681009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1" name="Rectangle 80"/>
          <p:cNvSpPr/>
          <p:nvPr/>
        </p:nvSpPr>
        <p:spPr>
          <a:xfrm>
            <a:off x="8329081" y="4185279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2" name="TextBox 81"/>
          <p:cNvSpPr txBox="1"/>
          <p:nvPr/>
        </p:nvSpPr>
        <p:spPr>
          <a:xfrm>
            <a:off x="8212059" y="2781594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68662" y="2778850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80694" y="402377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87875" y="3419554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09001" y="423156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257073" y="4233422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335091" y="5432055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2" name="Rectangle 91"/>
          <p:cNvSpPr/>
          <p:nvPr/>
        </p:nvSpPr>
        <p:spPr>
          <a:xfrm>
            <a:off x="7687019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3" name="Rectangle 92"/>
          <p:cNvSpPr/>
          <p:nvPr/>
        </p:nvSpPr>
        <p:spPr>
          <a:xfrm>
            <a:off x="8335091" y="6080127"/>
            <a:ext cx="648072" cy="6480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4" name="TextBox 93"/>
          <p:cNvSpPr txBox="1"/>
          <p:nvPr/>
        </p:nvSpPr>
        <p:spPr>
          <a:xfrm>
            <a:off x="8218069" y="4676442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574672" y="4673698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986704" y="5918626"/>
            <a:ext cx="8727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93885" y="5314402"/>
            <a:ext cx="8584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615011" y="6126417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57073" y="5471479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263083" y="6128270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097411" y="4886506"/>
            <a:ext cx="1987414" cy="1934478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097411" y="2989877"/>
            <a:ext cx="1988793" cy="186966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97411" y="1058757"/>
            <a:ext cx="1987414" cy="190157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17803" y="1069658"/>
            <a:ext cx="691071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aura 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0642" y="3298244"/>
            <a:ext cx="550503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36472" y="5201560"/>
            <a:ext cx="670174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génotype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AABbCc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127093" y="4183845"/>
                <a:ext cx="248845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93" y="4183845"/>
                <a:ext cx="2488458" cy="11296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2272206" y="2195818"/>
                <a:ext cx="878748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206" y="2195818"/>
                <a:ext cx="878748" cy="11296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683119" y="1629693"/>
            <a:ext cx="588221" cy="37121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" idx="2"/>
            <a:endCxn id="116" idx="0"/>
          </p:cNvCxnSpPr>
          <p:nvPr/>
        </p:nvCxnSpPr>
        <p:spPr>
          <a:xfrm flipH="1">
            <a:off x="2666266" y="2000903"/>
            <a:ext cx="310964" cy="22196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2299651" y="2222870"/>
            <a:ext cx="733230" cy="109145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272728" y="1629693"/>
            <a:ext cx="474234" cy="37121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>
            <a:stCxn id="118" idx="2"/>
            <a:endCxn id="120" idx="0"/>
          </p:cNvCxnSpPr>
          <p:nvPr/>
        </p:nvCxnSpPr>
        <p:spPr>
          <a:xfrm flipH="1">
            <a:off x="3398564" y="2000903"/>
            <a:ext cx="111281" cy="22196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3748349" y="1629693"/>
            <a:ext cx="588221" cy="37121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>
            <a:stCxn id="122" idx="2"/>
            <a:endCxn id="124" idx="0"/>
          </p:cNvCxnSpPr>
          <p:nvPr/>
        </p:nvCxnSpPr>
        <p:spPr>
          <a:xfrm>
            <a:off x="4042460" y="2000903"/>
            <a:ext cx="88402" cy="22404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3764247" y="2224950"/>
            <a:ext cx="733230" cy="109145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497477" y="2277420"/>
                <a:ext cx="2680063" cy="959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≈1,6%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477" y="2277420"/>
                <a:ext cx="2680063" cy="9596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8251063" y="3576631"/>
            <a:ext cx="792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536993" y="3576632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543003" y="5471480"/>
            <a:ext cx="936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2127093" y="5652955"/>
                <a:ext cx="5059595" cy="1129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000" b="0" i="1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≈6,3%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93" y="5652955"/>
                <a:ext cx="5059595" cy="11296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336570" y="4268836"/>
                <a:ext cx="3019820" cy="959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=12,5%</m:t>
                      </m:r>
                    </m:oMath>
                  </m:oMathPara>
                </a14:m>
                <a:endParaRPr lang="en-US" sz="3000" dirty="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570" y="4268836"/>
                <a:ext cx="3019820" cy="9596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20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8" grpId="0" animBg="1"/>
      <p:bldP spid="128" grpId="1" animBg="1"/>
      <p:bldP spid="127" grpId="0" animBg="1"/>
      <p:bldP spid="127" grpId="1" animBg="1"/>
      <p:bldP spid="117" grpId="0"/>
      <p:bldP spid="120" grpId="0" animBg="1"/>
      <p:bldP spid="22" grpId="0" animBg="1"/>
      <p:bldP spid="22" grpId="1" animBg="1"/>
      <p:bldP spid="108" grpId="0"/>
      <p:bldP spid="115" grpId="0"/>
      <p:bldP spid="3" grpId="0" animBg="1"/>
      <p:bldP spid="116" grpId="0" animBg="1"/>
      <p:bldP spid="118" grpId="0" animBg="1"/>
      <p:bldP spid="122" grpId="0" animBg="1"/>
      <p:bldP spid="124" grpId="0" animBg="1"/>
      <p:bldP spid="125" grpId="0"/>
      <p:bldP spid="129" grpId="0"/>
      <p:bldP spid="130" grpId="0"/>
    </p:bldLst>
  </p:timing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</TotalTime>
  <Words>630</Words>
  <Application>Microsoft Office PowerPoint</Application>
  <PresentationFormat>On-screen Show (4:3)</PresentationFormat>
  <Paragraphs>243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Cambria Math</vt:lpstr>
      <vt:lpstr>Times New Roman</vt:lpstr>
      <vt:lpstr>WritingDesignTemplate</vt:lpstr>
      <vt:lpstr>Office Theme</vt:lpstr>
      <vt:lpstr>PowerPoint Presentation</vt:lpstr>
      <vt:lpstr>Question</vt:lpstr>
      <vt:lpstr>On peut faire un croisement de contrôle</vt:lpstr>
      <vt:lpstr>Utiliser les resultats d’un croisement de contrôle</vt:lpstr>
      <vt:lpstr>On peut faire un croisement de contrôle pour plus d’un trait à la fois</vt:lpstr>
      <vt:lpstr>Échiquier de Punnett</vt:lpstr>
      <vt:lpstr>Échiquier de Punnett</vt:lpstr>
      <vt:lpstr>On peut analyser ces traits individuellement</vt:lpstr>
      <vt:lpstr>On peut aussi utiliser les mathématiques au lieu d’un énorme échiquier de punnett</vt:lpstr>
      <vt:lpstr>Questions, disons qu’on croisait un génotype Aabbcc avec aaBbCc</vt:lpstr>
      <vt:lpstr>Récapitulons!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noyau : le centre de commande de la cellule</dc:title>
  <dc:creator>Kevin Yapps</dc:creator>
  <cp:lastModifiedBy>Jeff O'Keefe</cp:lastModifiedBy>
  <cp:revision>241</cp:revision>
  <dcterms:created xsi:type="dcterms:W3CDTF">2007-10-15T12:13:47Z</dcterms:created>
  <dcterms:modified xsi:type="dcterms:W3CDTF">2017-09-02T22:01:22Z</dcterms:modified>
</cp:coreProperties>
</file>