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notesMasterIdLst>
    <p:notesMasterId r:id="rId13"/>
  </p:notesMasterIdLst>
  <p:sldIdLst>
    <p:sldId id="256" r:id="rId3"/>
    <p:sldId id="317" r:id="rId4"/>
    <p:sldId id="318" r:id="rId5"/>
    <p:sldId id="319" r:id="rId6"/>
    <p:sldId id="320" r:id="rId7"/>
    <p:sldId id="322" r:id="rId8"/>
    <p:sldId id="325" r:id="rId9"/>
    <p:sldId id="321" r:id="rId10"/>
    <p:sldId id="323" r:id="rId11"/>
    <p:sldId id="324" r:id="rId1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AB1575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4" autoAdjust="0"/>
  </p:normalViewPr>
  <p:slideViewPr>
    <p:cSldViewPr>
      <p:cViewPr>
        <p:scale>
          <a:sx n="68" d="100"/>
          <a:sy n="68" d="100"/>
        </p:scale>
        <p:origin x="99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19B-D132-4446-8277-EDF8C82F329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52FA-F5A8-4888-9DFB-F1FE44F9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52FA-F5A8-4888-9DFB-F1FE44F9D7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6515" y="4668174"/>
            <a:ext cx="6250971" cy="63303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1595" y="4502730"/>
            <a:ext cx="624081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dominance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751" y="5871175"/>
            <a:ext cx="2734499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3332" y="580526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Génétique 5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84482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968" y="184482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60" y="371703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3968" y="371703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1481" y="11036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1332" y="11036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805" y="232055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805" y="419275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8875" y="2313964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5829" y="2320550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5" y="4010203"/>
            <a:ext cx="15200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8721" y="4010203"/>
            <a:ext cx="10182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6185" y="3106881"/>
            <a:ext cx="22322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Jaune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3948" y="3106881"/>
            <a:ext cx="22322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3948" y="4880822"/>
            <a:ext cx="22322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6314" y="4877958"/>
            <a:ext cx="22322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15185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80895" y="2419740"/>
            <a:ext cx="4441215" cy="16900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07762" y="1662798"/>
            <a:ext cx="3289211" cy="39747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971" y="365126"/>
            <a:ext cx="9271942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Dominance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complète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199" y="4649537"/>
            <a:ext cx="475888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L’allèle T est complètement dominant sur l’allèle t, donc seulement le phénotype de T sera exprimé ici.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2420888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4288" y="2420888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92080" y="4293096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4288" y="4293096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801" y="1679733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1652" y="1679733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5125" y="2896614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5125" y="476882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9195" y="2890028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6149" y="2896614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0493" y="4769944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8888" y="4762236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02" y="2387590"/>
            <a:ext cx="468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allèle est dominant, l’autre est récessif, et seulement un allèle dans le génotype est exprimé dans le phénotype.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02" y="1086545"/>
            <a:ext cx="581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usqu’au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présent, on a vu uniquement la dominance complète.</a:t>
            </a:r>
          </a:p>
        </p:txBody>
      </p:sp>
      <p:cxnSp>
        <p:nvCxnSpPr>
          <p:cNvPr id="22" name="Curved Connector 21"/>
          <p:cNvCxnSpPr>
            <a:stCxn id="19" idx="2"/>
            <a:endCxn id="24" idx="0"/>
          </p:cNvCxnSpPr>
          <p:nvPr/>
        </p:nvCxnSpPr>
        <p:spPr>
          <a:xfrm rot="5400000">
            <a:off x="3047202" y="1414573"/>
            <a:ext cx="359469" cy="1650865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5" grpId="0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07179" y="6372740"/>
            <a:ext cx="3913621" cy="4327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029" y="3224111"/>
            <a:ext cx="3499867" cy="4327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971" y="365126"/>
            <a:ext cx="9271942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Dominence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incomplète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34" y="1069743"/>
            <a:ext cx="897853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que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 traits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dominant, et que le trait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mélange des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7785" y="225006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7636" y="225006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1109" y="346694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1109" y="533915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33" y="3647433"/>
            <a:ext cx="373061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mufliers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dominance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incomplète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Rouge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Blanche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 = Rose</a:t>
            </a:r>
          </a:p>
        </p:txBody>
      </p:sp>
      <p:pic>
        <p:nvPicPr>
          <p:cNvPr id="1030" name="Picture 6" descr="https://upload.wikimedia.org/wikipedia/commons/thumb/2/25/Antirrhinum-4.jpg/1280px-Antirrhinum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-1" r="9518" b="28316"/>
          <a:stretch/>
        </p:blipFill>
        <p:spPr bwMode="auto">
          <a:xfrm>
            <a:off x="6387506" y="2085406"/>
            <a:ext cx="1263216" cy="91421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579" y="2697549"/>
            <a:ext cx="4373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dominance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incomplète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10" descr="Image result for pink snapdra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r="17861"/>
          <a:stretch/>
        </p:blipFill>
        <p:spPr bwMode="auto">
          <a:xfrm>
            <a:off x="5148064" y="4916815"/>
            <a:ext cx="1872208" cy="18673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5151" y="5536392"/>
            <a:ext cx="998034" cy="6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75180" y="5388803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</a:p>
        </p:txBody>
      </p:sp>
      <p:pic>
        <p:nvPicPr>
          <p:cNvPr id="34" name="Picture 10" descr="Image result for pink snapdra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r="17861"/>
          <a:stretch/>
        </p:blipFill>
        <p:spPr bwMode="auto">
          <a:xfrm>
            <a:off x="7030961" y="4916815"/>
            <a:ext cx="1872208" cy="18673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468048" y="5536392"/>
            <a:ext cx="998034" cy="6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58077" y="5388803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</a:p>
        </p:txBody>
      </p:sp>
      <p:pic>
        <p:nvPicPr>
          <p:cNvPr id="37" name="Picture 10" descr="Image result for pink snapdra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r="17861"/>
          <a:stretch/>
        </p:blipFill>
        <p:spPr bwMode="auto">
          <a:xfrm>
            <a:off x="5148064" y="3037319"/>
            <a:ext cx="1872208" cy="18673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585151" y="3656896"/>
            <a:ext cx="998034" cy="6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75180" y="3509307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</a:p>
        </p:txBody>
      </p:sp>
      <p:pic>
        <p:nvPicPr>
          <p:cNvPr id="40" name="Picture 10" descr="Image result for pink snapdra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r="17861"/>
          <a:stretch/>
        </p:blipFill>
        <p:spPr bwMode="auto">
          <a:xfrm>
            <a:off x="7030961" y="3037319"/>
            <a:ext cx="1872208" cy="18673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468048" y="3656896"/>
            <a:ext cx="998034" cy="6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58077" y="3509307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</a:p>
        </p:txBody>
      </p:sp>
      <p:pic>
        <p:nvPicPr>
          <p:cNvPr id="1028" name="Picture 4" descr="https://upload.wikimedia.org/wikipedia/commons/thumb/f/f6/Antirrhinum_white.jpg/1024px-Antirrhinum_wh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2" b="8440"/>
          <a:stretch/>
        </p:blipFill>
        <p:spPr bwMode="auto">
          <a:xfrm>
            <a:off x="3828705" y="4285048"/>
            <a:ext cx="1248516" cy="119957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83176" y="6312133"/>
            <a:ext cx="3961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notype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diaire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ent-Up Arrow 4"/>
          <p:cNvSpPr/>
          <p:nvPr/>
        </p:nvSpPr>
        <p:spPr>
          <a:xfrm flipV="1">
            <a:off x="1929680" y="6227764"/>
            <a:ext cx="1303150" cy="144976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4" grpId="0" animBg="1"/>
      <p:bldP spid="14" grpId="0"/>
      <p:bldP spid="15" grpId="0"/>
      <p:bldP spid="16" grpId="0"/>
      <p:bldP spid="17" grpId="0"/>
      <p:bldP spid="26" grpId="0"/>
      <p:bldP spid="3" grpId="0"/>
      <p:bldP spid="9" grpId="0" animBg="1"/>
      <p:bldP spid="18" grpId="0"/>
      <p:bldP spid="35" grpId="0" animBg="1"/>
      <p:bldP spid="36" grpId="0"/>
      <p:bldP spid="38" grpId="0" animBg="1"/>
      <p:bldP spid="39" grpId="0"/>
      <p:bldP spid="41" grpId="0" animBg="1"/>
      <p:bldP spid="42" grpId="0"/>
      <p:bldP spid="27" grpId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772816"/>
            <a:ext cx="2261137" cy="3712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8399" y="2278867"/>
            <a:ext cx="2880320" cy="23830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codominance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461" y="1674415"/>
            <a:ext cx="340645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codominance arrive quand les 2 allèles sont </a:t>
            </a: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dans le ph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notype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sans être mélangé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461" y="4901560"/>
            <a:ext cx="878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all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 et W sont </a:t>
            </a:r>
            <a:r>
              <a:rPr lang="fr-FR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codominants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parce que les 2 sont exprim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S’ils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taient incompl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tement dominants, les hybrides seraient beiges, un m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 des deux couleurs.</a:t>
            </a:r>
          </a:p>
        </p:txBody>
      </p:sp>
      <p:pic>
        <p:nvPicPr>
          <p:cNvPr id="4" name="Picture 2" descr="https://upload.wikimedia.org/wikipedia/commons/thumb/8/88/Co-dominance_in_Roan_Cattle.svg/512px-Co-dominance_in_Roan_Catt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7008"/>
            <a:ext cx="4876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B646D8-7873-42CB-85F8-CB3B6752FAD4}"/>
              </a:ext>
            </a:extLst>
          </p:cNvPr>
          <p:cNvSpPr/>
          <p:nvPr/>
        </p:nvSpPr>
        <p:spPr>
          <a:xfrm>
            <a:off x="2051720" y="6282808"/>
            <a:ext cx="6366899" cy="4327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786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type de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codominance et la dominance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complète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929" y="3284985"/>
            <a:ext cx="86765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conséquence, il y a 4 phénotypes de sang,</a:t>
            </a:r>
          </a:p>
          <a:p>
            <a:r>
              <a:rPr lang="fr-FR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(il y a vraiment 8 phénotypes de sang si on inclus les variations de Rh+ et Rh- pour chacun de A, B, AB, et o.  Ici on regarde uniquement les allèles A, B, et o).</a:t>
            </a:r>
          </a:p>
        </p:txBody>
      </p:sp>
      <p:pic>
        <p:nvPicPr>
          <p:cNvPr id="2050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16147" r="63423" b="54494"/>
          <a:stretch/>
        </p:blipFill>
        <p:spPr bwMode="auto">
          <a:xfrm>
            <a:off x="2123728" y="4791104"/>
            <a:ext cx="1368152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 t="16147" r="43578" b="54494"/>
          <a:stretch/>
        </p:blipFill>
        <p:spPr bwMode="auto">
          <a:xfrm>
            <a:off x="3707904" y="4791104"/>
            <a:ext cx="1440160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7" t="16147" r="23953" b="54494"/>
          <a:stretch/>
        </p:blipFill>
        <p:spPr bwMode="auto">
          <a:xfrm>
            <a:off x="5364088" y="4791104"/>
            <a:ext cx="1440161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2" t="16147" r="3888" b="54494"/>
          <a:stretch/>
        </p:blipFill>
        <p:spPr bwMode="auto">
          <a:xfrm>
            <a:off x="7020273" y="4791104"/>
            <a:ext cx="1296145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29" y="1463115"/>
            <a:ext cx="7687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3 allèles – A, B, et o</a:t>
            </a:r>
          </a:p>
          <a:p>
            <a:pPr lvl="0"/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et B sont </a:t>
            </a:r>
            <a:r>
              <a:rPr lang="fr-FR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codominants</a:t>
            </a:r>
            <a:endParaRPr lang="fr-FR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 est récessif par rapport aux allèles A et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61B92-6548-4F2F-BD9B-5141106AD08B}"/>
              </a:ext>
            </a:extLst>
          </p:cNvPr>
          <p:cNvSpPr txBox="1"/>
          <p:nvPr/>
        </p:nvSpPr>
        <p:spPr>
          <a:xfrm>
            <a:off x="0" y="6237590"/>
            <a:ext cx="1962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Phénotype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60AC1-9A18-40D8-883D-5154C1E632B4}"/>
              </a:ext>
            </a:extLst>
          </p:cNvPr>
          <p:cNvSpPr txBox="1"/>
          <p:nvPr/>
        </p:nvSpPr>
        <p:spPr>
          <a:xfrm>
            <a:off x="2202764" y="6237590"/>
            <a:ext cx="12100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BF3A5-4EE6-4605-80E3-6356A65C9B44}"/>
              </a:ext>
            </a:extLst>
          </p:cNvPr>
          <p:cNvSpPr txBox="1"/>
          <p:nvPr/>
        </p:nvSpPr>
        <p:spPr>
          <a:xfrm>
            <a:off x="3822944" y="6237590"/>
            <a:ext cx="12100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B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11FF9-C87F-43AB-B6BA-3A2EA7A6ECD1}"/>
              </a:ext>
            </a:extLst>
          </p:cNvPr>
          <p:cNvSpPr txBox="1"/>
          <p:nvPr/>
        </p:nvSpPr>
        <p:spPr>
          <a:xfrm>
            <a:off x="5331176" y="6237590"/>
            <a:ext cx="15059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AB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F4F9B-E537-4E5E-A517-4B8A1930AE19}"/>
              </a:ext>
            </a:extLst>
          </p:cNvPr>
          <p:cNvSpPr txBox="1"/>
          <p:nvPr/>
        </p:nvSpPr>
        <p:spPr>
          <a:xfrm>
            <a:off x="6912636" y="6237590"/>
            <a:ext cx="15059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5229689-0184-4744-BBC7-E73A2B5B23AD}"/>
              </a:ext>
            </a:extLst>
          </p:cNvPr>
          <p:cNvSpPr/>
          <p:nvPr/>
        </p:nvSpPr>
        <p:spPr>
          <a:xfrm>
            <a:off x="1619673" y="6375171"/>
            <a:ext cx="432048" cy="2480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9" grpId="0"/>
      <p:bldP spid="10" grpId="0"/>
      <p:bldP spid="11" grpId="0"/>
      <p:bldP spid="12" grpId="0"/>
      <p:bldP spid="1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786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type de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codominance et la dominance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complète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16147" r="63423" b="54494"/>
          <a:stretch/>
        </p:blipFill>
        <p:spPr bwMode="auto">
          <a:xfrm>
            <a:off x="2735796" y="1519752"/>
            <a:ext cx="1368152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ABO blood type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7" t="16147" r="23953" b="54494"/>
          <a:stretch/>
        </p:blipFill>
        <p:spPr bwMode="auto">
          <a:xfrm>
            <a:off x="76253" y="4149080"/>
            <a:ext cx="1440161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7664" y="299695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9872" y="299695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7664" y="486916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9872" y="486916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4779" y="3466092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1732" y="3466092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9983" y="5343599"/>
            <a:ext cx="12319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3529" y="5347864"/>
            <a:ext cx="13141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1733" y="2217239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9525" y="2217239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044" y="3407801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044" y="5393026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1944" y="2959912"/>
            <a:ext cx="17262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7930" y="2959912"/>
            <a:ext cx="1908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5891" y="3405334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975" y="4067898"/>
            <a:ext cx="1180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3971" y="4730462"/>
            <a:ext cx="12523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3971" y="5393026"/>
            <a:ext cx="12523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7794" y="3405334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31878" y="4067898"/>
            <a:ext cx="1180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95874" y="4730462"/>
            <a:ext cx="12523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5874" y="5393026"/>
            <a:ext cx="12523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380312" y="2996952"/>
            <a:ext cx="0" cy="345638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rot="16200000">
            <a:off x="7415808" y="1785718"/>
            <a:ext cx="0" cy="345638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rot="16200000">
            <a:off x="7415808" y="2492896"/>
            <a:ext cx="0" cy="345638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rot="16200000">
            <a:off x="7415808" y="3140968"/>
            <a:ext cx="0" cy="345638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rot="16200000">
            <a:off x="7415808" y="3855201"/>
            <a:ext cx="0" cy="3456384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977940" y="1639028"/>
            <a:ext cx="2088232" cy="794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2048"/>
          <p:cNvSpPr/>
          <p:nvPr/>
        </p:nvSpPr>
        <p:spPr>
          <a:xfrm>
            <a:off x="4696308" y="1627876"/>
            <a:ext cx="2088232" cy="7946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7" y="2781870"/>
            <a:ext cx="9144000" cy="4041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786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type de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antigènes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7920" y="1559307"/>
            <a:ext cx="2448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Donneur de sang universel</a:t>
            </a:r>
          </a:p>
        </p:txBody>
      </p:sp>
      <p:pic>
        <p:nvPicPr>
          <p:cNvPr id="2050" name="Picture 2" descr="File:ABO blood typ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16147" r="63423" b="54494"/>
          <a:stretch/>
        </p:blipFill>
        <p:spPr bwMode="auto">
          <a:xfrm>
            <a:off x="2483768" y="3088084"/>
            <a:ext cx="1368152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ABO blood typ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 t="16147" r="43578" b="54494"/>
          <a:stretch/>
        </p:blipFill>
        <p:spPr bwMode="auto">
          <a:xfrm>
            <a:off x="4067944" y="3088084"/>
            <a:ext cx="1440160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ABO blood typ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7" t="16147" r="23953" b="54494"/>
          <a:stretch/>
        </p:blipFill>
        <p:spPr bwMode="auto">
          <a:xfrm>
            <a:off x="5724128" y="3088084"/>
            <a:ext cx="1440161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ABO blood typ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2" t="16147" r="3888" b="54494"/>
          <a:stretch/>
        </p:blipFill>
        <p:spPr bwMode="auto">
          <a:xfrm>
            <a:off x="7380313" y="3088084"/>
            <a:ext cx="1296145" cy="1440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69" y="3438832"/>
            <a:ext cx="247265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de globule rouge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7" y="4790679"/>
            <a:ext cx="26642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anticorps dans le plasma du sang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46808" r="58170" b="37793"/>
          <a:stretch/>
        </p:blipFill>
        <p:spPr>
          <a:xfrm>
            <a:off x="2771800" y="4769276"/>
            <a:ext cx="792088" cy="792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 t="46319" r="47692" b="38282"/>
          <a:stretch/>
        </p:blipFill>
        <p:spPr>
          <a:xfrm>
            <a:off x="4391980" y="4769276"/>
            <a:ext cx="792088" cy="792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9" t="46808" r="24013" b="37793"/>
          <a:stretch/>
        </p:blipFill>
        <p:spPr>
          <a:xfrm>
            <a:off x="7474809" y="4763967"/>
            <a:ext cx="1107152" cy="792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2" t="63607" r="36908" b="23401"/>
          <a:stretch/>
        </p:blipFill>
        <p:spPr>
          <a:xfrm>
            <a:off x="6012160" y="5986884"/>
            <a:ext cx="864096" cy="6682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63607" r="48213" b="23401"/>
          <a:stretch/>
        </p:blipFill>
        <p:spPr>
          <a:xfrm>
            <a:off x="4391980" y="5991589"/>
            <a:ext cx="792088" cy="668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5" t="63607" r="57755" b="23401"/>
          <a:stretch/>
        </p:blipFill>
        <p:spPr>
          <a:xfrm>
            <a:off x="2735796" y="5986885"/>
            <a:ext cx="864096" cy="6682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57" y="5949237"/>
            <a:ext cx="26642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antigènes dans le plasma du sang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4952262"/>
            <a:ext cx="85144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6113270"/>
            <a:ext cx="85144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20417" y="2772307"/>
            <a:ext cx="0" cy="405105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32585" y="2781870"/>
            <a:ext cx="0" cy="405105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88769" y="2772307"/>
            <a:ext cx="0" cy="405105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44953" y="2772307"/>
            <a:ext cx="0" cy="405105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894" y="4659377"/>
            <a:ext cx="9135763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894" y="5775259"/>
            <a:ext cx="9135763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7779235" y="2443860"/>
            <a:ext cx="648072" cy="33801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16288" y="1548155"/>
            <a:ext cx="2448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Receveur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sang universel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5916726" y="2438888"/>
            <a:ext cx="648072" cy="33801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49" grpId="0" animBg="1"/>
      <p:bldP spid="25" grpId="0"/>
      <p:bldP spid="16" grpId="0" animBg="1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8-Point Star 48"/>
          <p:cNvSpPr/>
          <p:nvPr/>
        </p:nvSpPr>
        <p:spPr>
          <a:xfrm>
            <a:off x="422411" y="5591511"/>
            <a:ext cx="522158" cy="522158"/>
          </a:xfrm>
          <a:prstGeom prst="star8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759618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134945"/>
            <a:ext cx="41945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dominance complète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470640"/>
            <a:ext cx="37818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dominance incomplète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809636"/>
            <a:ext cx="24833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codominance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191330" y="1131812"/>
            <a:ext cx="49526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 1 allèle dans le génotype est exprimé dans le phénotype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330" y="3809468"/>
            <a:ext cx="495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2 allèles dans le génotype sont exprimés dans le phénotype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330" y="2470640"/>
            <a:ext cx="49526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mélange des 2 allèles dans le génotype sont exprimés dans le phénotype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407" y="5584618"/>
            <a:ext cx="416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092" y="6318588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3975" y="5190339"/>
            <a:ext cx="231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dominance incomplète</a:t>
            </a:r>
            <a:endParaRPr lang="en-US" sz="27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539736" y="5398088"/>
            <a:ext cx="24833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codominance</a:t>
            </a:r>
            <a:endParaRPr lang="en-US" sz="2700" u="sng" dirty="0"/>
          </a:p>
        </p:txBody>
      </p:sp>
      <p:sp>
        <p:nvSpPr>
          <p:cNvPr id="12" name="8-Point Star 11"/>
          <p:cNvSpPr/>
          <p:nvPr/>
        </p:nvSpPr>
        <p:spPr>
          <a:xfrm>
            <a:off x="7524328" y="6222985"/>
            <a:ext cx="522158" cy="522158"/>
          </a:xfrm>
          <a:prstGeom prst="star8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721503" y="6234601"/>
            <a:ext cx="127808" cy="6435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3" name="Isosceles Triangle 32"/>
          <p:cNvSpPr/>
          <p:nvPr/>
        </p:nvSpPr>
        <p:spPr>
          <a:xfrm flipV="1">
            <a:off x="7721503" y="6309198"/>
            <a:ext cx="127808" cy="15546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flipV="1">
            <a:off x="7721503" y="6671111"/>
            <a:ext cx="127808" cy="6435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721503" y="6495618"/>
            <a:ext cx="127808" cy="16442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6200000">
            <a:off x="7812734" y="6403252"/>
            <a:ext cx="127808" cy="16442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6200000" flipV="1">
            <a:off x="7935281" y="6451887"/>
            <a:ext cx="127808" cy="6435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5400000" flipH="1" flipV="1">
            <a:off x="7507466" y="6451887"/>
            <a:ext cx="127808" cy="6435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 flipH="1">
            <a:off x="7628513" y="6401853"/>
            <a:ext cx="127808" cy="16442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8-Point Star 39"/>
          <p:cNvSpPr/>
          <p:nvPr/>
        </p:nvSpPr>
        <p:spPr>
          <a:xfrm>
            <a:off x="1337363" y="5569820"/>
            <a:ext cx="522158" cy="522158"/>
          </a:xfrm>
          <a:prstGeom prst="star8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51650" y="5190339"/>
            <a:ext cx="21778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dominance complète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0359" y="5578832"/>
            <a:ext cx="416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0" name="8-Point Star 49"/>
          <p:cNvSpPr/>
          <p:nvPr/>
        </p:nvSpPr>
        <p:spPr>
          <a:xfrm>
            <a:off x="2862820" y="6222986"/>
            <a:ext cx="522158" cy="522158"/>
          </a:xfrm>
          <a:prstGeom prst="star8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8-Point Star 51"/>
          <p:cNvSpPr/>
          <p:nvPr/>
        </p:nvSpPr>
        <p:spPr>
          <a:xfrm>
            <a:off x="5193574" y="6234601"/>
            <a:ext cx="522158" cy="522158"/>
          </a:xfrm>
          <a:prstGeom prst="star8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Down Arrow 2047"/>
          <p:cNvSpPr/>
          <p:nvPr/>
        </p:nvSpPr>
        <p:spPr>
          <a:xfrm rot="1535849">
            <a:off x="1349190" y="6100990"/>
            <a:ext cx="249252" cy="20820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 rot="20064151" flipH="1">
            <a:off x="683490" y="6100990"/>
            <a:ext cx="249252" cy="20820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/>
      <p:bldP spid="4" grpId="0"/>
      <p:bldP spid="5" grpId="0"/>
      <p:bldP spid="6" grpId="0"/>
      <p:bldP spid="13" grpId="0"/>
      <p:bldP spid="14" grpId="0"/>
      <p:bldP spid="18" grpId="0"/>
      <p:bldP spid="22" grpId="0"/>
      <p:bldP spid="24" grpId="0"/>
      <p:bldP spid="26" grpId="0"/>
      <p:bldP spid="12" grpId="0" animBg="1"/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3" grpId="0"/>
      <p:bldP spid="15" grpId="0"/>
      <p:bldP spid="50" grpId="0" animBg="1"/>
      <p:bldP spid="52" grpId="0" animBg="1"/>
      <p:bldP spid="2048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84482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968" y="184482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60" y="371703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3968" y="371703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1481" y="11036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1332" y="11036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805" y="232055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805" y="419275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8875" y="2313964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6099" y="2321585"/>
            <a:ext cx="11432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346" y="4192758"/>
            <a:ext cx="15200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6392" y="4186172"/>
            <a:ext cx="12652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389986889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434</Words>
  <Application>Microsoft Office PowerPoint</Application>
  <PresentationFormat>On-screen Show (4:3)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WritingDesignTemplate</vt:lpstr>
      <vt:lpstr>Office Theme</vt:lpstr>
      <vt:lpstr>PowerPoint Presentation</vt:lpstr>
      <vt:lpstr>Dominance complète</vt:lpstr>
      <vt:lpstr>Dominence incomplète</vt:lpstr>
      <vt:lpstr>La codominance</vt:lpstr>
      <vt:lpstr>Le type de sang humain implique la codominance et la dominance complète</vt:lpstr>
      <vt:lpstr>Le type de sang humain implique la codominance et la dominance complète</vt:lpstr>
      <vt:lpstr>Le type de sang humain et les antigènes</vt:lpstr>
      <vt:lpstr>Récapitulons!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205</cp:revision>
  <dcterms:created xsi:type="dcterms:W3CDTF">2007-10-15T12:13:47Z</dcterms:created>
  <dcterms:modified xsi:type="dcterms:W3CDTF">2020-03-31T22:51:51Z</dcterms:modified>
</cp:coreProperties>
</file>