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722" r:id="rId2"/>
  </p:sldMasterIdLst>
  <p:notesMasterIdLst>
    <p:notesMasterId r:id="rId12"/>
  </p:notesMasterIdLst>
  <p:sldIdLst>
    <p:sldId id="256" r:id="rId3"/>
    <p:sldId id="316" r:id="rId4"/>
    <p:sldId id="325" r:id="rId5"/>
    <p:sldId id="324" r:id="rId6"/>
    <p:sldId id="328" r:id="rId7"/>
    <p:sldId id="329" r:id="rId8"/>
    <p:sldId id="330" r:id="rId9"/>
    <p:sldId id="331" r:id="rId10"/>
    <p:sldId id="323" r:id="rId11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300"/>
    <a:srgbClr val="AB1575"/>
    <a:srgbClr val="000000"/>
    <a:srgbClr val="3333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94" autoAdjust="0"/>
  </p:normalViewPr>
  <p:slideViewPr>
    <p:cSldViewPr>
      <p:cViewPr varScale="1">
        <p:scale>
          <a:sx n="85" d="100"/>
          <a:sy n="85" d="100"/>
        </p:scale>
        <p:origin x="137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8F19B-D132-4446-8277-EDF8C82F3292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A52FA-F5A8-4888-9DFB-F1FE44F9D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96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805FE-2733-1C44-BE95-BAED125FB5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98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62ED0-CF16-8C41-BEF1-DF60AB9497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08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5480F0-8584-0A4A-85F5-444A2B8A17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95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05FE-2733-1C44-BE95-BAED125FB5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2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224D-A435-0D4C-B6FA-649E0F458F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6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BC89-E7FB-8844-9C32-02C6F5E7D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21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6B143-A6F4-5445-9247-7C6F83EF87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12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5BDB-ED15-E047-94D5-082A801D1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94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E772-C934-234B-AF2D-47762AF32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47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B79F-694F-3546-814E-D0973F5AC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09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EBDA-B53D-5542-A888-C1EB3E67A7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7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4224D-A435-0D4C-B6FA-649E0F458F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89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D2C6-B58E-5C48-A781-85680F5FC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76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2ED0-CF16-8C41-BEF1-DF60AB949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62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80F0-8584-0A4A-85F5-444A2B8A17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0BC89-E7FB-8844-9C32-02C6F5E7D0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65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86B143-A6F4-5445-9247-7C6F83EF87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9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C5BDB-ED15-E047-94D5-082A801D17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42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89E772-C934-234B-AF2D-47762AF320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66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2B79F-694F-3546-814E-D0973F5AC6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08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FEBDA-B53D-5542-A888-C1EB3E67A7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4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AD2C6-B58E-5C48-A781-85680F5FC3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5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23000"/>
            <a:lum/>
          </a:blip>
          <a:srcRect/>
          <a:stretch>
            <a:fillRect t="-57000" b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E41E8B-F451-894D-BBE7-E7C94B1B481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57000" b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41E8B-F451-894D-BBE7-E7C94B1B48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9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7000" b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63688" y="4437112"/>
            <a:ext cx="5616624" cy="93543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1670" y="4481634"/>
            <a:ext cx="594066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9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fr-CA" sz="49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traits liés </a:t>
            </a:r>
            <a:r>
              <a:rPr lang="fr-CA" sz="49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sexe</a:t>
            </a: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0552" y="5871175"/>
            <a:ext cx="2734499" cy="57606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79133" y="5805264"/>
            <a:ext cx="26773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000" dirty="0">
                <a:solidFill>
                  <a:srgbClr val="00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Génétique 6</a:t>
            </a:r>
            <a:endParaRPr lang="en-US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596336" y="5877272"/>
            <a:ext cx="1440160" cy="43204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60032" y="4997875"/>
            <a:ext cx="446682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Parmi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50 a 60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gènes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produisent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sur le chromosomes Y, le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gène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SRY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celui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determine le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9912" y="1372000"/>
            <a:ext cx="5956758" cy="2169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Chez les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humains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le genre d’un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déterminé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 le 23e pair de chromosome.  Ce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différent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chez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d’autres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organismes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oiseaux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461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déterminaison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 genre chez les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humains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44836" y="4606432"/>
            <a:ext cx="405262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44299" y="4606432"/>
            <a:ext cx="504056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Image result for X and Y chromos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896" y="1196752"/>
            <a:ext cx="2895600" cy="2895601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own Arrow Callout 11"/>
          <p:cNvSpPr/>
          <p:nvPr/>
        </p:nvSpPr>
        <p:spPr>
          <a:xfrm>
            <a:off x="6203958" y="1234671"/>
            <a:ext cx="1384738" cy="3333842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86719"/>
            </a:avLst>
          </a:prstGeom>
          <a:noFill/>
          <a:ln>
            <a:solidFill>
              <a:srgbClr val="0033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Callout 25"/>
          <p:cNvSpPr/>
          <p:nvPr/>
        </p:nvSpPr>
        <p:spPr>
          <a:xfrm>
            <a:off x="7745727" y="2731957"/>
            <a:ext cx="1203481" cy="187447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5026"/>
            </a:avLst>
          </a:prstGeom>
          <a:noFill/>
          <a:ln>
            <a:solidFill>
              <a:srgbClr val="0033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" descr="https://upload.wikimedia.org/wikipedia/commons/0/05/Types_of_sex_determin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069" y="3184937"/>
            <a:ext cx="2060444" cy="3625875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13520" y="4457814"/>
            <a:ext cx="2448272" cy="987410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2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2158" y="1943929"/>
            <a:ext cx="1440160" cy="31050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21205" y="1409518"/>
            <a:ext cx="597666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23e pair de chromosome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allosomes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(les chromosomes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sexuels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60232" y="4880422"/>
            <a:ext cx="1512168" cy="31050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0930" y="2737741"/>
            <a:ext cx="5083938" cy="163120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0931" y="2682961"/>
            <a:ext cx="5083938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chromosomes qui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des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gènes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différents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comparés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aux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autres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chromosomes et à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leur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chromosome homologue.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461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déterminaison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 genre chez les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humains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706" y="4740346"/>
            <a:ext cx="8501590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autres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22 pairs de chromosomes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autosomes.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urved Connector 8"/>
          <p:cNvCxnSpPr>
            <a:stCxn id="3" idx="2"/>
            <a:endCxn id="10" idx="0"/>
          </p:cNvCxnSpPr>
          <p:nvPr/>
        </p:nvCxnSpPr>
        <p:spPr>
          <a:xfrm rot="16200000" flipH="1">
            <a:off x="1760914" y="1565756"/>
            <a:ext cx="483308" cy="1860661"/>
          </a:xfrm>
          <a:prstGeom prst="curvedConnector3">
            <a:avLst>
              <a:gd name="adj1" fmla="val 50000"/>
            </a:avLst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38663" y="5421352"/>
            <a:ext cx="8697833" cy="88270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52158" y="5380723"/>
            <a:ext cx="879184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chromosomes qui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des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gènes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semblables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similaire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leur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chromosome homologue.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Curved Connector 20"/>
          <p:cNvCxnSpPr>
            <a:stCxn id="20" idx="2"/>
            <a:endCxn id="18" idx="0"/>
          </p:cNvCxnSpPr>
          <p:nvPr/>
        </p:nvCxnSpPr>
        <p:spPr>
          <a:xfrm rot="5400000">
            <a:off x="5936735" y="3941771"/>
            <a:ext cx="230426" cy="2728736"/>
          </a:xfrm>
          <a:prstGeom prst="curvedConnector3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File:NHGRI human male karyotyp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" t="3352" r="2823" b="6421"/>
          <a:stretch/>
        </p:blipFill>
        <p:spPr bwMode="auto">
          <a:xfrm>
            <a:off x="5649589" y="1822007"/>
            <a:ext cx="3386907" cy="254018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8640792" y="3915129"/>
            <a:ext cx="467544" cy="467544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rved Up Arrow 16"/>
          <p:cNvSpPr/>
          <p:nvPr/>
        </p:nvSpPr>
        <p:spPr>
          <a:xfrm>
            <a:off x="4748079" y="4378075"/>
            <a:ext cx="4216409" cy="361753"/>
          </a:xfrm>
          <a:prstGeom prst="curvedUp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5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52120" y="2636912"/>
            <a:ext cx="2952328" cy="37613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461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traits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liés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64" y="1289500"/>
            <a:ext cx="9145016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Chez les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humains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bien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qu’il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quelques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similaires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entre les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allosomes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(le X et le Y),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y a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d’autres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gènes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uniques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chacun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allosomes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gènes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déterminent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traits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liés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64" y="3006570"/>
            <a:ext cx="9145016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Quelques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traits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liés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chez les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humains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syndrome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d’Alport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(X dominant)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syndrome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d’Aarskog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-Scott (X dominant)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syndrome de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(X dominant)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achitisme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lié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la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vitamine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 (X dominant)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myopathie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Duchenne (X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récessif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daltonisme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(X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récessif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L’hémophilie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(X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récessif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9831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3874700" y="2201113"/>
            <a:ext cx="1020993" cy="684065"/>
          </a:xfrm>
          <a:prstGeom prst="wedgeEllipseCallout">
            <a:avLst>
              <a:gd name="adj1" fmla="val -131155"/>
              <a:gd name="adj2" fmla="val 100631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06907" y="4765731"/>
            <a:ext cx="1588257" cy="75418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461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transmission des traits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liés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58310" y="1583663"/>
            <a:ext cx="3357040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Mère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non-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hémophile</a:t>
            </a:r>
            <a:endParaRPr lang="en-US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056" y="1582909"/>
            <a:ext cx="3219263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Père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non-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hémophile</a:t>
            </a:r>
            <a:endParaRPr lang="en-US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016" y="1069743"/>
            <a:ext cx="8379968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la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mère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possède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allèle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hémophilie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7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récessif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Oval 2"/>
          <p:cNvSpPr/>
          <p:nvPr/>
        </p:nvSpPr>
        <p:spPr>
          <a:xfrm>
            <a:off x="5122897" y="2120428"/>
            <a:ext cx="1021673" cy="1021673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72303" y="2269834"/>
            <a:ext cx="722861" cy="722861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272303" y="2377348"/>
            <a:ext cx="722861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7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23765" y="2289229"/>
            <a:ext cx="722861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</a:p>
        </p:txBody>
      </p:sp>
      <p:sp>
        <p:nvSpPr>
          <p:cNvPr id="25" name="Oval 24"/>
          <p:cNvSpPr/>
          <p:nvPr/>
        </p:nvSpPr>
        <p:spPr>
          <a:xfrm>
            <a:off x="2395447" y="3606453"/>
            <a:ext cx="1021673" cy="1021673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544852" y="3863373"/>
            <a:ext cx="722861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</a:p>
        </p:txBody>
      </p:sp>
      <p:sp>
        <p:nvSpPr>
          <p:cNvPr id="27" name="Oval 26"/>
          <p:cNvSpPr/>
          <p:nvPr/>
        </p:nvSpPr>
        <p:spPr>
          <a:xfrm>
            <a:off x="3529960" y="3606453"/>
            <a:ext cx="1021673" cy="1021673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679365" y="3863373"/>
            <a:ext cx="722861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</a:p>
        </p:txBody>
      </p:sp>
      <p:sp>
        <p:nvSpPr>
          <p:cNvPr id="29" name="Oval 28"/>
          <p:cNvSpPr/>
          <p:nvPr/>
        </p:nvSpPr>
        <p:spPr>
          <a:xfrm>
            <a:off x="4700350" y="3606453"/>
            <a:ext cx="1021673" cy="1021673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849755" y="3863373"/>
            <a:ext cx="722861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7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31" name="Oval 30"/>
          <p:cNvSpPr/>
          <p:nvPr/>
        </p:nvSpPr>
        <p:spPr>
          <a:xfrm>
            <a:off x="5870740" y="3606453"/>
            <a:ext cx="1021673" cy="1021673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020145" y="3863373"/>
            <a:ext cx="722861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7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2766133" y="2797060"/>
            <a:ext cx="2645023" cy="1215484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  <a:effectLst>
            <a:glow rad="101600">
              <a:srgbClr val="AB1575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3912390" y="2797060"/>
            <a:ext cx="1498766" cy="1215484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  <a:effectLst>
            <a:glow rad="101600">
              <a:srgbClr val="AB1575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5096768" y="2783523"/>
            <a:ext cx="665372" cy="1229021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  <a:effectLst>
            <a:glow rad="101600">
              <a:srgbClr val="AB1575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756862" y="2783523"/>
            <a:ext cx="496308" cy="1229021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  <a:effectLst>
            <a:glow rad="101600">
              <a:srgbClr val="AB1575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259912" y="2713689"/>
            <a:ext cx="2255344" cy="129885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4210015" y="2713689"/>
            <a:ext cx="49897" cy="125134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525687" y="2724850"/>
            <a:ext cx="848586" cy="128769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3029638" y="2724850"/>
            <a:ext cx="1495205" cy="128769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59362" y="4527726"/>
            <a:ext cx="229343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arçon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on-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hémophile</a:t>
            </a:r>
            <a:endParaRPr lang="en-US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788547" y="5273564"/>
            <a:ext cx="248375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fille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on-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hémophile</a:t>
            </a:r>
            <a:endParaRPr lang="en-US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969307" y="4639863"/>
            <a:ext cx="248375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garçon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hémophile</a:t>
            </a:r>
            <a:endParaRPr lang="en-US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689564" y="4527726"/>
            <a:ext cx="248375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on-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hémophile</a:t>
            </a:r>
            <a:endParaRPr lang="en-US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" name="Up Arrow 1023"/>
          <p:cNvSpPr/>
          <p:nvPr/>
        </p:nvSpPr>
        <p:spPr>
          <a:xfrm rot="6991321">
            <a:off x="7039866" y="3988378"/>
            <a:ext cx="207854" cy="1042985"/>
          </a:xfrm>
          <a:prstGeom prst="up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Up Arrow 65"/>
          <p:cNvSpPr/>
          <p:nvPr/>
        </p:nvSpPr>
        <p:spPr>
          <a:xfrm rot="14608679" flipH="1">
            <a:off x="2029133" y="3988378"/>
            <a:ext cx="207854" cy="1042985"/>
          </a:xfrm>
          <a:prstGeom prst="up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Up Arrow 66"/>
          <p:cNvSpPr/>
          <p:nvPr/>
        </p:nvSpPr>
        <p:spPr>
          <a:xfrm rot="10800000">
            <a:off x="3934810" y="4291274"/>
            <a:ext cx="207854" cy="1042985"/>
          </a:xfrm>
          <a:prstGeom prst="up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Up Arrow 67"/>
          <p:cNvSpPr/>
          <p:nvPr/>
        </p:nvSpPr>
        <p:spPr>
          <a:xfrm rot="10800000">
            <a:off x="5134189" y="4291275"/>
            <a:ext cx="207854" cy="474456"/>
          </a:xfrm>
          <a:prstGeom prst="up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0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21527" y="4755716"/>
            <a:ext cx="1588257" cy="75418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Callout 10"/>
          <p:cNvSpPr/>
          <p:nvPr/>
        </p:nvSpPr>
        <p:spPr>
          <a:xfrm>
            <a:off x="3656080" y="2194322"/>
            <a:ext cx="1020993" cy="684065"/>
          </a:xfrm>
          <a:prstGeom prst="wedgeEllipseCallout">
            <a:avLst>
              <a:gd name="adj1" fmla="val -131155"/>
              <a:gd name="adj2" fmla="val 100631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08817" y="4758940"/>
            <a:ext cx="1588257" cy="75418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461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transmission des traits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liés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87368" y="1584457"/>
            <a:ext cx="3357040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Mère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hémophile</a:t>
            </a:r>
            <a:endParaRPr lang="en-US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056" y="1582909"/>
            <a:ext cx="3219263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Père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non-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hémophile</a:t>
            </a:r>
            <a:endParaRPr lang="en-US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016" y="1069743"/>
            <a:ext cx="8379968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la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mère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possède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allèles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hémophilie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7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récessif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Oval 2"/>
          <p:cNvSpPr/>
          <p:nvPr/>
        </p:nvSpPr>
        <p:spPr>
          <a:xfrm>
            <a:off x="4904277" y="2113637"/>
            <a:ext cx="1021673" cy="1021673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53683" y="2263043"/>
            <a:ext cx="722861" cy="722861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053683" y="2370557"/>
            <a:ext cx="722861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05145" y="2282438"/>
            <a:ext cx="722861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</a:p>
        </p:txBody>
      </p:sp>
      <p:sp>
        <p:nvSpPr>
          <p:cNvPr id="25" name="Oval 24"/>
          <p:cNvSpPr/>
          <p:nvPr/>
        </p:nvSpPr>
        <p:spPr>
          <a:xfrm>
            <a:off x="2176827" y="3599662"/>
            <a:ext cx="1021673" cy="1021673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326232" y="3856582"/>
            <a:ext cx="722861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7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7" name="Oval 26"/>
          <p:cNvSpPr/>
          <p:nvPr/>
        </p:nvSpPr>
        <p:spPr>
          <a:xfrm>
            <a:off x="3311340" y="3599662"/>
            <a:ext cx="1021673" cy="1021673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460745" y="3856582"/>
            <a:ext cx="722861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7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9" name="Oval 28"/>
          <p:cNvSpPr/>
          <p:nvPr/>
        </p:nvSpPr>
        <p:spPr>
          <a:xfrm>
            <a:off x="4481730" y="3599662"/>
            <a:ext cx="1021673" cy="1021673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631135" y="3856582"/>
            <a:ext cx="722861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7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31" name="Oval 30"/>
          <p:cNvSpPr/>
          <p:nvPr/>
        </p:nvSpPr>
        <p:spPr>
          <a:xfrm>
            <a:off x="5652120" y="3599662"/>
            <a:ext cx="1021673" cy="1021673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801525" y="3856582"/>
            <a:ext cx="722861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7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2547513" y="2790269"/>
            <a:ext cx="2645023" cy="1215484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  <a:effectLst>
            <a:glow rad="101600">
              <a:srgbClr val="AB1575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3693770" y="2790269"/>
            <a:ext cx="1498766" cy="1215484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  <a:effectLst>
            <a:glow rad="101600">
              <a:srgbClr val="AB1575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4878148" y="2776732"/>
            <a:ext cx="665372" cy="1229021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  <a:effectLst>
            <a:glow rad="101600">
              <a:srgbClr val="AB1575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538242" y="2776732"/>
            <a:ext cx="496308" cy="1229021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  <a:effectLst>
            <a:glow rad="101600">
              <a:srgbClr val="AB1575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041292" y="2706898"/>
            <a:ext cx="2255344" cy="129885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3991395" y="2706898"/>
            <a:ext cx="49897" cy="125134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307067" y="2718059"/>
            <a:ext cx="848586" cy="128769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2811018" y="2718059"/>
            <a:ext cx="1495205" cy="128769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-329899" y="4633072"/>
            <a:ext cx="248375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arçon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hémophile</a:t>
            </a:r>
            <a:endParaRPr lang="en-US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569927" y="5266773"/>
            <a:ext cx="248375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fille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hémophile</a:t>
            </a:r>
            <a:endParaRPr lang="en-US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750687" y="4633072"/>
            <a:ext cx="248375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garçon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hémophile</a:t>
            </a:r>
            <a:endParaRPr lang="en-US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470944" y="4520935"/>
            <a:ext cx="248375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on-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hémophile</a:t>
            </a:r>
            <a:endParaRPr lang="en-US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" name="Up Arrow 1023"/>
          <p:cNvSpPr/>
          <p:nvPr/>
        </p:nvSpPr>
        <p:spPr>
          <a:xfrm rot="6991321">
            <a:off x="6821246" y="3981587"/>
            <a:ext cx="207854" cy="1042985"/>
          </a:xfrm>
          <a:prstGeom prst="up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Up Arrow 65"/>
          <p:cNvSpPr/>
          <p:nvPr/>
        </p:nvSpPr>
        <p:spPr>
          <a:xfrm rot="14608679" flipH="1">
            <a:off x="1810513" y="3981587"/>
            <a:ext cx="207854" cy="1042985"/>
          </a:xfrm>
          <a:prstGeom prst="up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Up Arrow 66"/>
          <p:cNvSpPr/>
          <p:nvPr/>
        </p:nvSpPr>
        <p:spPr>
          <a:xfrm rot="10800000">
            <a:off x="3716190" y="4284483"/>
            <a:ext cx="207854" cy="1042985"/>
          </a:xfrm>
          <a:prstGeom prst="up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/>
          <p:cNvSpPr/>
          <p:nvPr/>
        </p:nvSpPr>
        <p:spPr>
          <a:xfrm rot="10800000">
            <a:off x="4895646" y="4285598"/>
            <a:ext cx="207854" cy="473342"/>
          </a:xfrm>
          <a:prstGeom prst="up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1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7022999" y="4823166"/>
            <a:ext cx="1588257" cy="75418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Callout 10"/>
          <p:cNvSpPr/>
          <p:nvPr/>
        </p:nvSpPr>
        <p:spPr>
          <a:xfrm>
            <a:off x="3656080" y="2194322"/>
            <a:ext cx="1020993" cy="684065"/>
          </a:xfrm>
          <a:prstGeom prst="wedgeEllipseCallout">
            <a:avLst>
              <a:gd name="adj1" fmla="val -131155"/>
              <a:gd name="adj2" fmla="val 100631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98139" y="4823166"/>
            <a:ext cx="1588257" cy="75418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461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transmission des traits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liés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87368" y="1584457"/>
            <a:ext cx="3357040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Mère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rachitisme</a:t>
            </a:r>
            <a:endParaRPr lang="en-US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056" y="1582909"/>
            <a:ext cx="3219263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Père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rachitisme</a:t>
            </a:r>
            <a:endParaRPr lang="en-US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016" y="1069743"/>
            <a:ext cx="8379968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la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mère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possède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allèle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rachitisme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7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dominant)</a:t>
            </a:r>
          </a:p>
        </p:txBody>
      </p:sp>
      <p:sp>
        <p:nvSpPr>
          <p:cNvPr id="3" name="Oval 2"/>
          <p:cNvSpPr/>
          <p:nvPr/>
        </p:nvSpPr>
        <p:spPr>
          <a:xfrm>
            <a:off x="4904277" y="2113637"/>
            <a:ext cx="1021673" cy="1021673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53683" y="2263043"/>
            <a:ext cx="722861" cy="722861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053683" y="2370557"/>
            <a:ext cx="722861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7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05145" y="2282438"/>
            <a:ext cx="722861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</a:p>
        </p:txBody>
      </p:sp>
      <p:sp>
        <p:nvSpPr>
          <p:cNvPr id="25" name="Oval 24"/>
          <p:cNvSpPr/>
          <p:nvPr/>
        </p:nvSpPr>
        <p:spPr>
          <a:xfrm>
            <a:off x="2176827" y="3599662"/>
            <a:ext cx="1021673" cy="1021673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326232" y="3856582"/>
            <a:ext cx="722861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</a:p>
        </p:txBody>
      </p:sp>
      <p:sp>
        <p:nvSpPr>
          <p:cNvPr id="27" name="Oval 26"/>
          <p:cNvSpPr/>
          <p:nvPr/>
        </p:nvSpPr>
        <p:spPr>
          <a:xfrm>
            <a:off x="3311340" y="3599662"/>
            <a:ext cx="1021673" cy="1021673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460745" y="3856582"/>
            <a:ext cx="722861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</a:p>
        </p:txBody>
      </p:sp>
      <p:sp>
        <p:nvSpPr>
          <p:cNvPr id="29" name="Oval 28"/>
          <p:cNvSpPr/>
          <p:nvPr/>
        </p:nvSpPr>
        <p:spPr>
          <a:xfrm>
            <a:off x="4481730" y="3599662"/>
            <a:ext cx="1021673" cy="1021673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631135" y="3856582"/>
            <a:ext cx="722861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7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31" name="Oval 30"/>
          <p:cNvSpPr/>
          <p:nvPr/>
        </p:nvSpPr>
        <p:spPr>
          <a:xfrm>
            <a:off x="5652120" y="3599662"/>
            <a:ext cx="1021673" cy="1021673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801525" y="3856582"/>
            <a:ext cx="722861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7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2547513" y="2790269"/>
            <a:ext cx="2645023" cy="1215484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  <a:effectLst>
            <a:glow rad="101600">
              <a:srgbClr val="AB1575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3693770" y="2790269"/>
            <a:ext cx="1498766" cy="1215484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  <a:effectLst>
            <a:glow rad="101600">
              <a:srgbClr val="AB1575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4878148" y="2776732"/>
            <a:ext cx="665372" cy="1229021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  <a:effectLst>
            <a:glow rad="101600">
              <a:srgbClr val="AB1575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538242" y="2776732"/>
            <a:ext cx="496308" cy="1229021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  <a:effectLst>
            <a:glow rad="101600">
              <a:srgbClr val="AB1575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041292" y="2706898"/>
            <a:ext cx="2255344" cy="129885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3991395" y="2706898"/>
            <a:ext cx="49897" cy="125134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307067" y="2718059"/>
            <a:ext cx="848586" cy="128769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2811018" y="2718059"/>
            <a:ext cx="1495205" cy="128769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-76220" y="4633072"/>
            <a:ext cx="248375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Garçon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rachitisme</a:t>
            </a:r>
            <a:endParaRPr lang="en-US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569927" y="5266773"/>
            <a:ext cx="248375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fille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rachitisme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757694" y="4691911"/>
            <a:ext cx="248375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arçon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rachitisme</a:t>
            </a:r>
            <a:endParaRPr lang="en-US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575249" y="4741481"/>
            <a:ext cx="248375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rachitisme</a:t>
            </a:r>
            <a:endParaRPr lang="en-US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" name="Up Arrow 1023"/>
          <p:cNvSpPr/>
          <p:nvPr/>
        </p:nvSpPr>
        <p:spPr>
          <a:xfrm rot="6991321">
            <a:off x="6821246" y="3981587"/>
            <a:ext cx="207854" cy="1042985"/>
          </a:xfrm>
          <a:prstGeom prst="up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Up Arrow 65"/>
          <p:cNvSpPr/>
          <p:nvPr/>
        </p:nvSpPr>
        <p:spPr>
          <a:xfrm rot="14608679" flipH="1">
            <a:off x="1810513" y="3981587"/>
            <a:ext cx="207854" cy="1042985"/>
          </a:xfrm>
          <a:prstGeom prst="up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Up Arrow 66"/>
          <p:cNvSpPr/>
          <p:nvPr/>
        </p:nvSpPr>
        <p:spPr>
          <a:xfrm rot="10800000">
            <a:off x="3716190" y="4284483"/>
            <a:ext cx="207854" cy="1042985"/>
          </a:xfrm>
          <a:prstGeom prst="up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/>
          <p:cNvSpPr/>
          <p:nvPr/>
        </p:nvSpPr>
        <p:spPr>
          <a:xfrm rot="10800000">
            <a:off x="4895646" y="4285598"/>
            <a:ext cx="207854" cy="473342"/>
          </a:xfrm>
          <a:prstGeom prst="up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6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512278" y="1460668"/>
            <a:ext cx="2119445" cy="92571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217" y="365127"/>
            <a:ext cx="8681566" cy="59655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autre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moyen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signer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allèles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liés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aux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12" y="2859846"/>
            <a:ext cx="9172952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Chez les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drosophiles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couleur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yeux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trait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lié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yeux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rouges = X</a:t>
            </a:r>
            <a:r>
              <a:rPr lang="en-US" sz="27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(dominant)</a:t>
            </a:r>
          </a:p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eux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blancs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7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récessif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Y ne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possède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aucun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allèle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pour la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couleur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yeux</a:t>
            </a:r>
            <a:endParaRPr lang="en-US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16216" y="4978072"/>
            <a:ext cx="936104" cy="93610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52320" y="4978072"/>
            <a:ext cx="936104" cy="93610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516216" y="5914176"/>
            <a:ext cx="936104" cy="93610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452320" y="5914176"/>
            <a:ext cx="936104" cy="93610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40794" y="5192209"/>
            <a:ext cx="1086948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 smtClean="0">
                <a:ln>
                  <a:solidFill>
                    <a:srgbClr val="000000"/>
                  </a:solidFill>
                </a:ln>
                <a:solidFill>
                  <a:srgbClr val="AB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700" baseline="30000" dirty="0" err="1" smtClean="0">
                <a:ln>
                  <a:solidFill>
                    <a:srgbClr val="000000"/>
                  </a:solidFill>
                </a:ln>
                <a:solidFill>
                  <a:srgbClr val="AB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700" dirty="0" err="1" smtClean="0">
                <a:ln>
                  <a:solidFill>
                    <a:srgbClr val="000000"/>
                  </a:solidFill>
                </a:ln>
                <a:solidFill>
                  <a:srgbClr val="AB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700" baseline="30000" dirty="0" err="1">
                <a:ln>
                  <a:solidFill>
                    <a:srgbClr val="000000"/>
                  </a:solidFill>
                </a:ln>
                <a:solidFill>
                  <a:srgbClr val="AB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2700" dirty="0">
              <a:ln>
                <a:solidFill>
                  <a:srgbClr val="000000"/>
                </a:solidFill>
              </a:ln>
              <a:solidFill>
                <a:srgbClr val="AB15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41535" y="4395012"/>
            <a:ext cx="685466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700" baseline="30000" dirty="0" smtClean="0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2700" dirty="0">
              <a:ln>
                <a:solidFill>
                  <a:srgbClr val="000000"/>
                </a:solidFill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08828" y="5192208"/>
            <a:ext cx="685466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 smtClean="0">
                <a:ln>
                  <a:solidFill>
                    <a:srgbClr val="000000"/>
                  </a:solidFill>
                </a:ln>
                <a:solidFill>
                  <a:srgbClr val="AB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700" baseline="30000" dirty="0" err="1">
                <a:ln>
                  <a:solidFill>
                    <a:srgbClr val="000000"/>
                  </a:solidFill>
                </a:ln>
                <a:solidFill>
                  <a:srgbClr val="AB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2700" dirty="0">
              <a:ln>
                <a:solidFill>
                  <a:srgbClr val="000000"/>
                </a:solidFill>
              </a:ln>
              <a:solidFill>
                <a:srgbClr val="AB15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85231" y="4395012"/>
            <a:ext cx="685466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827349" y="6129634"/>
            <a:ext cx="685466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ln>
                  <a:solidFill>
                    <a:srgbClr val="000000"/>
                  </a:solidFill>
                </a:ln>
                <a:solidFill>
                  <a:srgbClr val="AB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700" baseline="30000" dirty="0" smtClean="0">
                <a:ln>
                  <a:solidFill>
                    <a:srgbClr val="000000"/>
                  </a:solidFill>
                </a:ln>
                <a:solidFill>
                  <a:srgbClr val="AB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2700" dirty="0">
              <a:ln>
                <a:solidFill>
                  <a:srgbClr val="000000"/>
                </a:solidFill>
              </a:ln>
              <a:solidFill>
                <a:srgbClr val="AB15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384490" y="5192208"/>
            <a:ext cx="1086948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700" dirty="0" err="1" smtClean="0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700" baseline="30000" dirty="0" err="1" smtClean="0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2700" dirty="0">
              <a:ln>
                <a:solidFill>
                  <a:srgbClr val="000000"/>
                </a:solidFill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376898" y="6128312"/>
            <a:ext cx="1086948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YX</a:t>
            </a:r>
            <a:r>
              <a:rPr lang="en-US" sz="2700" baseline="30000" dirty="0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2700" dirty="0">
              <a:ln>
                <a:solidFill>
                  <a:srgbClr val="000000"/>
                </a:solidFill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478505" y="6128311"/>
            <a:ext cx="1086948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ln>
                  <a:solidFill>
                    <a:srgbClr val="000000"/>
                  </a:solidFill>
                </a:ln>
                <a:solidFill>
                  <a:srgbClr val="AB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700" baseline="30000" dirty="0" smtClean="0">
                <a:ln>
                  <a:solidFill>
                    <a:srgbClr val="000000"/>
                  </a:solidFill>
                </a:ln>
                <a:solidFill>
                  <a:srgbClr val="AB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700" dirty="0" smtClean="0">
                <a:ln>
                  <a:solidFill>
                    <a:srgbClr val="000000"/>
                  </a:solidFill>
                </a:ln>
                <a:solidFill>
                  <a:srgbClr val="AB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700" baseline="30000" dirty="0" smtClean="0">
                <a:ln>
                  <a:solidFill>
                    <a:srgbClr val="000000"/>
                  </a:solidFill>
                </a:ln>
                <a:solidFill>
                  <a:srgbClr val="AB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2700" dirty="0">
              <a:ln>
                <a:solidFill>
                  <a:srgbClr val="000000"/>
                </a:solidFill>
              </a:ln>
              <a:solidFill>
                <a:srgbClr val="AB15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99819" y="5203275"/>
            <a:ext cx="1086948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700" baseline="30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99819" y="5712322"/>
            <a:ext cx="1086948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YX</a:t>
            </a:r>
            <a:r>
              <a:rPr lang="en-US" sz="27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299819" y="6221369"/>
            <a:ext cx="1086948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7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7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299819" y="4694228"/>
            <a:ext cx="1086948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700" baseline="30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700" baseline="30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389938" y="4692017"/>
            <a:ext cx="3265596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Femelle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yeux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rouges</a:t>
            </a:r>
            <a:endParaRPr lang="en-US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389938" y="5213335"/>
            <a:ext cx="3265596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Mâle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yeux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blancs</a:t>
            </a:r>
            <a:endParaRPr lang="en-US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389938" y="5716744"/>
            <a:ext cx="3265596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Mâle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yeux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rouges</a:t>
            </a:r>
            <a:endParaRPr lang="en-US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389938" y="6220153"/>
            <a:ext cx="3265596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Femelle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yeux</a:t>
            </a: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rouges</a:t>
            </a:r>
            <a:endParaRPr lang="en-US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237178" y="4847739"/>
            <a:ext cx="225011" cy="260665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ight Arrow 77"/>
          <p:cNvSpPr/>
          <p:nvPr/>
        </p:nvSpPr>
        <p:spPr>
          <a:xfrm>
            <a:off x="2237178" y="5322928"/>
            <a:ext cx="225011" cy="260665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ight Arrow 78"/>
          <p:cNvSpPr/>
          <p:nvPr/>
        </p:nvSpPr>
        <p:spPr>
          <a:xfrm>
            <a:off x="2237178" y="5843436"/>
            <a:ext cx="225011" cy="260665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ight Arrow 79"/>
          <p:cNvSpPr/>
          <p:nvPr/>
        </p:nvSpPr>
        <p:spPr>
          <a:xfrm>
            <a:off x="2237178" y="6345947"/>
            <a:ext cx="225011" cy="260665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upload.wikimedia.org/wikipedia/commons/thumb/c/cb/Biology_Illustration_Animals_Insects_Drosophila_melanogaster.svg/220px-Biology_Illustration_Animals_Insects_Drosophila_melanogaste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1460668"/>
            <a:ext cx="20955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Box 81"/>
          <p:cNvSpPr txBox="1"/>
          <p:nvPr/>
        </p:nvSpPr>
        <p:spPr>
          <a:xfrm>
            <a:off x="4738943" y="2350070"/>
            <a:ext cx="685466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700" baseline="30000" dirty="0" smtClean="0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2700" dirty="0">
              <a:ln>
                <a:solidFill>
                  <a:srgbClr val="000000"/>
                </a:solidFill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081676" y="2350069"/>
            <a:ext cx="685466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559807" y="2352993"/>
            <a:ext cx="685466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 smtClean="0">
                <a:ln>
                  <a:solidFill>
                    <a:srgbClr val="000000"/>
                  </a:solidFill>
                </a:ln>
                <a:solidFill>
                  <a:srgbClr val="AB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700" baseline="30000" dirty="0" err="1">
                <a:ln>
                  <a:solidFill>
                    <a:srgbClr val="000000"/>
                  </a:solidFill>
                </a:ln>
                <a:solidFill>
                  <a:srgbClr val="AB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2700" dirty="0">
              <a:ln>
                <a:solidFill>
                  <a:srgbClr val="000000"/>
                </a:solidFill>
              </a:ln>
              <a:solidFill>
                <a:srgbClr val="AB15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003165" y="2357658"/>
            <a:ext cx="685466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ln>
                  <a:solidFill>
                    <a:srgbClr val="000000"/>
                  </a:solidFill>
                </a:ln>
                <a:solidFill>
                  <a:srgbClr val="AB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700" baseline="30000" dirty="0" smtClean="0">
                <a:ln>
                  <a:solidFill>
                    <a:srgbClr val="000000"/>
                  </a:solidFill>
                </a:ln>
                <a:solidFill>
                  <a:srgbClr val="AB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2700" dirty="0">
              <a:ln>
                <a:solidFill>
                  <a:srgbClr val="000000"/>
                </a:solidFill>
              </a:ln>
              <a:solidFill>
                <a:srgbClr val="AB15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63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1" grpId="0" animBg="1"/>
      <p:bldP spid="43" grpId="0" animBg="1"/>
      <p:bldP spid="44" grpId="0" animBg="1"/>
      <p:bldP spid="45" grpId="0"/>
      <p:bldP spid="46" grpId="0"/>
      <p:bldP spid="47" grpId="0"/>
      <p:bldP spid="49" grpId="0"/>
      <p:bldP spid="53" grpId="0"/>
      <p:bldP spid="56" grpId="0"/>
      <p:bldP spid="58" grpId="0"/>
      <p:bldP spid="5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13" grpId="0" animBg="1"/>
      <p:bldP spid="78" grpId="0" animBg="1"/>
      <p:bldP spid="79" grpId="0" animBg="1"/>
      <p:bldP spid="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4617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64" y="1289500"/>
            <a:ext cx="9145016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Chez les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organismes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effectuent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reproduction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sexuée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déterminé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 les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allosomes</a:t>
            </a:r>
            <a:endParaRPr lang="en-US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allosomes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chez les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humains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23e pair de chromosomes, XX = femme et XY = homme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allèles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uniques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chacun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allosomes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déterminent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traits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liés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4" descr="Image result for X and Y chromos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45024"/>
            <a:ext cx="2895600" cy="2895601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79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ritingDesignTemplate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3565</TotalTime>
  <Words>477</Words>
  <Application>Microsoft Office PowerPoint</Application>
  <PresentationFormat>On-screen Show (4:3)</PresentationFormat>
  <Paragraphs>106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ＭＳ Ｐゴシック</vt:lpstr>
      <vt:lpstr>Arial</vt:lpstr>
      <vt:lpstr>Calibri</vt:lpstr>
      <vt:lpstr>Calibri Light</vt:lpstr>
      <vt:lpstr>Times New Roman</vt:lpstr>
      <vt:lpstr>Wingdings</vt:lpstr>
      <vt:lpstr>WritingDesignTemplate</vt:lpstr>
      <vt:lpstr>Office Theme</vt:lpstr>
      <vt:lpstr>PowerPoint Presentation</vt:lpstr>
      <vt:lpstr>La déterminaison du genre chez les humains</vt:lpstr>
      <vt:lpstr>La déterminaison du genre chez les humains</vt:lpstr>
      <vt:lpstr>Les traits liés au sexe</vt:lpstr>
      <vt:lpstr>La transmission des traits liés au sexe</vt:lpstr>
      <vt:lpstr>La transmission des traits liés au sexe</vt:lpstr>
      <vt:lpstr>La transmission des traits liés au sexe</vt:lpstr>
      <vt:lpstr>Un autre moyen de désigner les allèles liés aux sexe</vt:lpstr>
      <vt:lpstr>Récapitulons!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noyau : le centre de commande de la cellule</dc:title>
  <dc:creator>Kevin Yapps</dc:creator>
  <cp:lastModifiedBy>Jeff O'Keefe</cp:lastModifiedBy>
  <cp:revision>262</cp:revision>
  <dcterms:created xsi:type="dcterms:W3CDTF">2007-10-15T12:13:47Z</dcterms:created>
  <dcterms:modified xsi:type="dcterms:W3CDTF">2017-09-02T22:11:28Z</dcterms:modified>
</cp:coreProperties>
</file>