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22" r:id="rId2"/>
  </p:sldMasterIdLst>
  <p:notesMasterIdLst>
    <p:notesMasterId r:id="rId14"/>
  </p:notesMasterIdLst>
  <p:sldIdLst>
    <p:sldId id="256" r:id="rId3"/>
    <p:sldId id="316" r:id="rId4"/>
    <p:sldId id="324" r:id="rId5"/>
    <p:sldId id="325" r:id="rId6"/>
    <p:sldId id="326" r:id="rId7"/>
    <p:sldId id="327" r:id="rId8"/>
    <p:sldId id="328" r:id="rId9"/>
    <p:sldId id="331" r:id="rId10"/>
    <p:sldId id="332" r:id="rId11"/>
    <p:sldId id="329" r:id="rId12"/>
    <p:sldId id="323" r:id="rId1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AB1575"/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94" autoAdjust="0"/>
  </p:normalViewPr>
  <p:slideViewPr>
    <p:cSldViewPr>
      <p:cViewPr varScale="1">
        <p:scale>
          <a:sx n="85" d="100"/>
          <a:sy n="85" d="100"/>
        </p:scale>
        <p:origin x="13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8F19B-D132-4446-8277-EDF8C82F3292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A52FA-F5A8-4888-9DFB-F1FE44F9D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A52FA-F5A8-4888-9DFB-F1FE44F9D7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6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05FE-2733-1C44-BE95-BAED125FB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62ED0-CF16-8C41-BEF1-DF60AB949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480F0-8584-0A4A-85F5-444A2B8A1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5FE-2733-1C44-BE95-BAED125FB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224D-A435-0D4C-B6FA-649E0F458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6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BC89-E7FB-8844-9C32-02C6F5E7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1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B143-A6F4-5445-9247-7C6F83EF8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2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5BDB-ED15-E047-94D5-082A801D1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772-C934-234B-AF2D-47762AF3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4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79F-694F-3546-814E-D0973F5AC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BDA-B53D-5542-A888-C1EB3E67A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4224D-A435-0D4C-B6FA-649E0F458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9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D2C6-B58E-5C48-A781-85680F5FC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6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2ED0-CF16-8C41-BEF1-DF60AB94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80F0-8584-0A4A-85F5-444A2B8A1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0BC89-E7FB-8844-9C32-02C6F5E7D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6B143-A6F4-5445-9247-7C6F83EF8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C5BDB-ED15-E047-94D5-082A801D1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9E772-C934-234B-AF2D-47762AF32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2B79F-694F-3546-814E-D0973F5AC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0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FEBDA-B53D-5542-A888-C1EB3E67A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AD2C6-B58E-5C48-A781-85680F5FC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41E8B-F451-894D-BBE7-E7C94B1B48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1E8B-F451-894D-BBE7-E7C94B1B4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9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volution.berkeley.edu/evolibrary/article/evo_15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5976" y="4106686"/>
            <a:ext cx="7312049" cy="90649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5516" y="4106686"/>
            <a:ext cx="87129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génétique et l’évolution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4751" y="5871175"/>
            <a:ext cx="2734499" cy="57606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3332" y="5805264"/>
            <a:ext cx="267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>
                <a:solidFill>
                  <a:srgbClr val="00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Génétique </a:t>
            </a:r>
            <a:r>
              <a:rPr lang="fr-CA" sz="4000" dirty="0" smtClean="0">
                <a:solidFill>
                  <a:srgbClr val="00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  <a:endParaRPr lang="en-US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7015" y="2151782"/>
            <a:ext cx="8589971" cy="84245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00" y="2115849"/>
            <a:ext cx="871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organismes avec des traits désirables pour l’usage humain ou pour la consommation humain.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1340768"/>
            <a:ext cx="1800200" cy="50405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7014" y="3049052"/>
            <a:ext cx="8613755" cy="130106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65" y="365126"/>
            <a:ext cx="8623870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sélection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artificielle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894601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Depuis des milliers d’années, les humains ont effectué la sélection des « meilleurs » organismes artificiellement.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771800" y="1844824"/>
            <a:ext cx="360040" cy="314925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7341" y="3001660"/>
            <a:ext cx="865368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Parce que les humains choisissent quels organismes survivent et reproduisent, et pas la nature, ce processus s’appelle la sélection artificielle.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0" y="4509120"/>
            <a:ext cx="3059832" cy="2294874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509120"/>
            <a:ext cx="2733965" cy="2294874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45" y="4509120"/>
            <a:ext cx="1527626" cy="2294874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5413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5780858"/>
            <a:ext cx="8316924" cy="103151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5765702"/>
            <a:ext cx="83169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00" dirty="0" smtClean="0">
                <a:solidFill>
                  <a:srgbClr val="00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L’information tirée du site </a:t>
            </a:r>
            <a:r>
              <a:rPr lang="fr-CA" sz="2100" dirty="0">
                <a:solidFill>
                  <a:srgbClr val="00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web suivant, </a:t>
            </a:r>
            <a:r>
              <a:rPr lang="fr-CA" sz="2100" dirty="0">
                <a:solidFill>
                  <a:srgbClr val="00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https://</a:t>
            </a:r>
            <a:r>
              <a:rPr lang="fr-CA" sz="2100" dirty="0" smtClean="0">
                <a:solidFill>
                  <a:srgbClr val="00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evolution.berkeley.edu/evolibrary/article/evo_15</a:t>
            </a:r>
            <a:r>
              <a:rPr lang="fr-CA" sz="2100" dirty="0" smtClean="0">
                <a:solidFill>
                  <a:srgbClr val="00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et les autres qui le suivent. </a:t>
            </a:r>
            <a:endParaRPr lang="en-US" sz="2100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592" y="900725"/>
            <a:ext cx="8748464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L’évolution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résultat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descendence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modification.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modifications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liées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divers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760796"/>
            <a:ext cx="438328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mutations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2267321"/>
            <a:ext cx="668753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migration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flux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gènes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2773846"/>
            <a:ext cx="35131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dérive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génétique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3295760"/>
            <a:ext cx="524737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sélection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naturelle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3817675"/>
            <a:ext cx="380721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radiation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evolutive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593" y="4442030"/>
            <a:ext cx="8959408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séléction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artificielle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cause des modifications chez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modifications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controlées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effectuées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humains</a:t>
            </a: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03648" y="1844824"/>
            <a:ext cx="360040" cy="360040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403648" y="2339493"/>
            <a:ext cx="360040" cy="360040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403648" y="2876710"/>
            <a:ext cx="360040" cy="360040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403648" y="3371379"/>
            <a:ext cx="360040" cy="360040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403648" y="3894392"/>
            <a:ext cx="360040" cy="360040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2159732" y="2442001"/>
            <a:ext cx="4824536" cy="105900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41368"/>
            </a:avLst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971" y="365126"/>
            <a:ext cx="9271942" cy="7046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L’évolution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descendance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modification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96" y="1273030"/>
            <a:ext cx="907300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 la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sexuée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progéniture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n’est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identique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parents,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frères,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soeurs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768" y="4725144"/>
            <a:ext cx="874846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modifications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devenir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travers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rations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5980" y="2404110"/>
            <a:ext cx="493204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descendance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modification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07504" y="1328272"/>
            <a:ext cx="8928992" cy="111372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4636"/>
            </a:avLst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7768" y="3340149"/>
            <a:ext cx="874846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variation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génétique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arrive grâce à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méiose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combinaison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tique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parents.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Tadarida brasiliensis outflight Hristov Carlsbad Caver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52" y="1621063"/>
            <a:ext cx="5295900" cy="238125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4472066"/>
            <a:ext cx="4912890" cy="230425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65" y="365126"/>
            <a:ext cx="8623870" cy="7046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liés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diversité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génétique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à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l’évolution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4277" y="1175867"/>
            <a:ext cx="216204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mutations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8511" y="1174374"/>
            <a:ext cx="484178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migration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flux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gènes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015" y="4002313"/>
            <a:ext cx="35131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dérive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génétique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9898" y="4002313"/>
            <a:ext cx="35131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sélection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naturelle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upload.wikimedia.org/wikipedia/commons/thumb/e/e5/Portulaca_grandiflora_mutant1.jpg/220px-Portulaca_grandiflora_mutan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50" y="1622244"/>
            <a:ext cx="2061477" cy="238007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3/30/Allele-frequency-fr.png/1024px-Allele-frequency-f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52" r="1565" b="2747"/>
          <a:stretch/>
        </p:blipFill>
        <p:spPr bwMode="auto">
          <a:xfrm>
            <a:off x="179512" y="4472066"/>
            <a:ext cx="4952115" cy="2316223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c/c4/Lichte_en_zwarte_versie_berkenspanner_cr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162" y="4472066"/>
            <a:ext cx="3733903" cy="230425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01021" y="2204864"/>
            <a:ext cx="3810000" cy="309480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65" y="365127"/>
            <a:ext cx="8623870" cy="68761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mutations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320" y="899345"/>
            <a:ext cx="8776431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mutations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aléatoires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génétique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positives,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négatives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neutres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836891"/>
            <a:ext cx="776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mutations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produire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spontanément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causées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un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mutagène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http://www.yachtpreciousmetal.com/images/kermode3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t="4286" r="4697" b="4676"/>
          <a:stretch/>
        </p:blipFill>
        <p:spPr bwMode="auto">
          <a:xfrm>
            <a:off x="664517" y="2205689"/>
            <a:ext cx="4065718" cy="309480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thumb/7/78/CFTR.svg/400px-CFT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021" y="2204864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72090" y="5299664"/>
            <a:ext cx="38505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Ours Kermode (positive/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neutre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9282" y="5299664"/>
            <a:ext cx="32734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Fibrose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kystique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négative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Radioactive 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12" y="5761989"/>
            <a:ext cx="1096011" cy="109601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65638" y="2247798"/>
            <a:ext cx="4248472" cy="165618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65" y="365126"/>
            <a:ext cx="8623870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migration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flux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gènes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ene flow in beetle popul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37" y="2266265"/>
            <a:ext cx="40290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784" y="1017705"/>
            <a:ext cx="877643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génétique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entre les populations.</a:t>
            </a:r>
          </a:p>
        </p:txBody>
      </p:sp>
      <p:pic>
        <p:nvPicPr>
          <p:cNvPr id="2052" name="Picture 4" descr="https://upload.wikimedia.org/wikipedia/commons/9/99/Apis_mellifera_fly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4"/>
          <a:stretch/>
        </p:blipFill>
        <p:spPr bwMode="auto">
          <a:xfrm>
            <a:off x="183784" y="4145431"/>
            <a:ext cx="4312077" cy="259188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784" y="2131190"/>
            <a:ext cx="428185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mélange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d’information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génétique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augmenter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diversité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énétique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parmi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61" y="4145431"/>
            <a:ext cx="4540635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partage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d’information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génétique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également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réduire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dérive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génétique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spéciation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répandant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mêmes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parmi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populations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6993" y="4005064"/>
            <a:ext cx="8636688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354" y="4689487"/>
            <a:ext cx="6260870" cy="41922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87623" y="1398651"/>
            <a:ext cx="3528392" cy="41922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354" y="944507"/>
            <a:ext cx="8489292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dérive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gènes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avenue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l’évolution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se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complètement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hasard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Lorsque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reproduisent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que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descendents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deviennent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plus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nombreux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meilleurs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dramatiques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 avec du temps,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des adaptations.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5802" y="5191824"/>
            <a:ext cx="3400425" cy="165618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65" y="365126"/>
            <a:ext cx="8623870" cy="66375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derive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gènes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Genetic dr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02" y="5191824"/>
            <a:ext cx="34004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65" y="365126"/>
            <a:ext cx="8623870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sélection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naturelle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894601"/>
            <a:ext cx="89289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1. les 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traits ne sont pas identiques parmi les </a:t>
            </a:r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individus d’une 	population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certains 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individus reproduisent plus </a:t>
            </a:r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d’autres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ces 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traits sont passés d’une génération </a:t>
            </a:r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l’autre,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’évolution par la sélection naturelle est, d’habitude, le 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</a:t>
            </a:r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268589"/>
            <a:ext cx="8928992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un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capable de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mieux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survivre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adaptive)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reproduire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que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lection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sexuelle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traits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devenir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travers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générations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Orchids fool wasps into 'mating' with the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57" y="5689112"/>
            <a:ext cx="1504950" cy="105727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tydids have camouflage to look like leav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95" y="5689112"/>
            <a:ext cx="1504950" cy="105727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n-poisonous king snakes mimic poisonous coral snake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22" y="5689112"/>
            <a:ext cx="15049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or variation in these beet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9" y="3192542"/>
            <a:ext cx="11334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fferential reproduc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71" y="3187779"/>
            <a:ext cx="16954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eredity of the traits of the beetles who surv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97" y="3192542"/>
            <a:ext cx="11334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ventually, the advantageous trait dominat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15" y="3192542"/>
            <a:ext cx="11334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646559" y="3551188"/>
            <a:ext cx="1008112" cy="41618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381153" y="3551188"/>
            <a:ext cx="1008112" cy="41618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581719" y="3551188"/>
            <a:ext cx="1008112" cy="41618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16147" y="6019164"/>
            <a:ext cx="172885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mimétisme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ight Arrow Callout 24"/>
          <p:cNvSpPr/>
          <p:nvPr/>
        </p:nvSpPr>
        <p:spPr>
          <a:xfrm>
            <a:off x="1084778" y="5611576"/>
            <a:ext cx="5631369" cy="121234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1500"/>
            </a:avLst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16147" y="6019164"/>
            <a:ext cx="1728855" cy="415498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65" y="365126"/>
            <a:ext cx="8623870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sélection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naturelle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919" y="1832050"/>
            <a:ext cx="464326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un génotype est mieux capable à se transférer à la prochaine génération comparé aux autres génotypes, ce génotype a une plus haute valeur adaptive, ou valeur sélective.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42140" y="1832050"/>
            <a:ext cx="41018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sélection sexuelle est la capacité d’un organisme à s’accoupler avec un autre organisme, souvent par tous moyens nécessaires.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008" y="908720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peut regarder la sélection naturelle de 2 perspectives, </a:t>
            </a:r>
          </a:p>
          <a:p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1. la valeur adaptive		      2. la sélection sexuelle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39108" y="1400746"/>
            <a:ext cx="0" cy="3180382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00" y="3976341"/>
            <a:ext cx="1714500" cy="1428750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91" y="5220015"/>
            <a:ext cx="1442759" cy="1603065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87" y="5462518"/>
            <a:ext cx="1447726" cy="1367296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021" y="3976341"/>
            <a:ext cx="1714500" cy="1143000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37" y="4714808"/>
            <a:ext cx="1955438" cy="1961364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8" y="5050330"/>
            <a:ext cx="1717040" cy="129032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5222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32534" y="4167558"/>
            <a:ext cx="2737789" cy="219013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001" y="144975"/>
            <a:ext cx="7886700" cy="146984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radiation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évolutive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479" y="1145538"/>
            <a:ext cx="8850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radiation </a:t>
            </a:r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évolutive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radiation adaptive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certain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d’espèces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nouvelles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provenant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ancêtre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nouvelles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adaptées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biotopes.</a:t>
            </a:r>
          </a:p>
        </p:txBody>
      </p:sp>
      <p:pic>
        <p:nvPicPr>
          <p:cNvPr id="2050" name="Picture 2" descr="https://upload.wikimedia.org/wikipedia/commons/9/97/Darwin%27s_finch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5104"/>
            <a:ext cx="1785938" cy="168592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1602" y="3096307"/>
            <a:ext cx="363341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3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2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3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géospizes</a:t>
            </a:r>
            <a:r>
              <a:rPr lang="en-US" sz="2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3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habitent</a:t>
            </a:r>
            <a:r>
              <a:rPr lang="en-US" sz="2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Galapagos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2" y="3861196"/>
            <a:ext cx="3007519" cy="259318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6" name="TextBox 55"/>
          <p:cNvSpPr txBox="1"/>
          <p:nvPr/>
        </p:nvSpPr>
        <p:spPr>
          <a:xfrm>
            <a:off x="316762" y="3142473"/>
            <a:ext cx="300751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radiation </a:t>
            </a:r>
            <a:r>
              <a:rPr lang="en-US" sz="20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évolutive</a:t>
            </a:r>
            <a:r>
              <a:rPr lang="en-US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0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épinoches</a:t>
            </a:r>
            <a:endParaRPr lang="en-US" sz="20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0915" y="4143089"/>
            <a:ext cx="2841026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32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scientifiques</a:t>
            </a:r>
            <a:r>
              <a:rPr lang="en-US" sz="23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pensent</a:t>
            </a:r>
            <a:r>
              <a:rPr lang="en-US" sz="23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les 13 </a:t>
            </a:r>
            <a:r>
              <a:rPr lang="en-US" sz="232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23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y </a:t>
            </a:r>
            <a:r>
              <a:rPr lang="en-US" sz="232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habitent</a:t>
            </a:r>
            <a:r>
              <a:rPr lang="en-US" sz="23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23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évoluées</a:t>
            </a:r>
            <a:r>
              <a:rPr lang="en-US" sz="23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3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seule</a:t>
            </a:r>
            <a:r>
              <a:rPr lang="en-US" sz="23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n-US" sz="23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32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en-US" sz="23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millions </a:t>
            </a:r>
            <a:r>
              <a:rPr lang="en-US" sz="232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d’années</a:t>
            </a:r>
            <a:r>
              <a:rPr lang="en-US" sz="23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46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0" grpId="0"/>
      <p:bldP spid="3" grpId="0"/>
      <p:bldP spid="56" grpId="0"/>
      <p:bldP spid="10" grpId="0"/>
    </p:bld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11969</TotalTime>
  <Words>591</Words>
  <Application>Microsoft Office PowerPoint</Application>
  <PresentationFormat>On-screen Show (4:3)</PresentationFormat>
  <Paragraphs>62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Times New Roman</vt:lpstr>
      <vt:lpstr>Wingdings</vt:lpstr>
      <vt:lpstr>WritingDesignTemplate</vt:lpstr>
      <vt:lpstr>Office Theme</vt:lpstr>
      <vt:lpstr>PowerPoint Presentation</vt:lpstr>
      <vt:lpstr>L’évolution – La descendance avec modification</vt:lpstr>
      <vt:lpstr>D’autres facteurs liés à la diversité génétique et à l’évolution</vt:lpstr>
      <vt:lpstr>Les mutations</vt:lpstr>
      <vt:lpstr>La migration ou le flux des gènes</vt:lpstr>
      <vt:lpstr>La derive des gènes</vt:lpstr>
      <vt:lpstr>La sélection naturelle</vt:lpstr>
      <vt:lpstr>La sélection naturelle</vt:lpstr>
      <vt:lpstr>La radiation évolutive</vt:lpstr>
      <vt:lpstr>La sélection artificielle</vt:lpstr>
      <vt:lpstr>Récapitulons!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noyau : le centre de commande de la cellule</dc:title>
  <dc:creator>Kevin Yapps</dc:creator>
  <cp:lastModifiedBy>Jeff O'Keefe</cp:lastModifiedBy>
  <cp:revision>266</cp:revision>
  <dcterms:created xsi:type="dcterms:W3CDTF">2007-10-15T12:13:47Z</dcterms:created>
  <dcterms:modified xsi:type="dcterms:W3CDTF">2018-12-02T22:13:46Z</dcterms:modified>
</cp:coreProperties>
</file>