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3" r:id="rId5"/>
    <p:sldId id="265" r:id="rId6"/>
    <p:sldId id="266" r:id="rId7"/>
    <p:sldId id="260" r:id="rId8"/>
    <p:sldId id="262" r:id="rId9"/>
    <p:sldId id="270" r:id="rId10"/>
    <p:sldId id="271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36" autoAdjust="0"/>
  </p:normalViewPr>
  <p:slideViewPr>
    <p:cSldViewPr snapToGrid="0">
      <p:cViewPr varScale="1">
        <p:scale>
          <a:sx n="79" d="100"/>
          <a:sy n="79" d="100"/>
        </p:scale>
        <p:origin x="16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86EA-9A26-4584-9B12-B6282A7EF058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A6385-EE96-4423-9B2C-2BFC590C6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0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589-9AE9-4E15-A3F3-D36E090B2E2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FF5-F8A7-4BC9-9406-8FC4B25B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5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589-9AE9-4E15-A3F3-D36E090B2E2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FF5-F8A7-4BC9-9406-8FC4B25B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1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589-9AE9-4E15-A3F3-D36E090B2E2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FF5-F8A7-4BC9-9406-8FC4B25B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1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589-9AE9-4E15-A3F3-D36E090B2E2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FF5-F8A7-4BC9-9406-8FC4B25B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4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589-9AE9-4E15-A3F3-D36E090B2E2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FF5-F8A7-4BC9-9406-8FC4B25B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2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589-9AE9-4E15-A3F3-D36E090B2E2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FF5-F8A7-4BC9-9406-8FC4B25B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5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589-9AE9-4E15-A3F3-D36E090B2E2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FF5-F8A7-4BC9-9406-8FC4B25B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589-9AE9-4E15-A3F3-D36E090B2E2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FF5-F8A7-4BC9-9406-8FC4B25B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5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589-9AE9-4E15-A3F3-D36E090B2E2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FF5-F8A7-4BC9-9406-8FC4B25B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4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589-9AE9-4E15-A3F3-D36E090B2E2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FF5-F8A7-4BC9-9406-8FC4B25B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7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2589-9AE9-4E15-A3F3-D36E090B2E2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AFF5-F8A7-4BC9-9406-8FC4B25B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7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2589-9AE9-4E15-A3F3-D36E090B2E20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4AFF5-F8A7-4BC9-9406-8FC4B25B3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L’optique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066814" cy="789920"/>
          </a:xfrm>
        </p:spPr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12128" y="1941562"/>
            <a:ext cx="91672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lvl="0"/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feux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signalisation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clignote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fois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minute. 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227435" y="3494766"/>
                <a:ext cx="1335887" cy="881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435" y="3494766"/>
                <a:ext cx="1335887" cy="88152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630218" y="3758029"/>
                <a:ext cx="133588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=0,83 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218" y="3758029"/>
                <a:ext cx="1335887" cy="507831"/>
              </a:xfrm>
              <a:prstGeom prst="rect">
                <a:avLst/>
              </a:prstGeom>
              <a:blipFill rotWithShape="0">
                <a:blip r:embed="rId3"/>
                <a:stretch>
                  <a:fillRect r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412127" y="4349513"/>
            <a:ext cx="112682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lvl="0"/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provenant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soleil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77 142 900 000 000 000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crêtes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passent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point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minute,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082794" y="5956411"/>
                <a:ext cx="1150830" cy="801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794" y="5956411"/>
                <a:ext cx="1150830" cy="801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379177" y="6047366"/>
                <a:ext cx="440049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=429 000 000 000 000 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177" y="6047366"/>
                <a:ext cx="4400499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995169" y="5887098"/>
                <a:ext cx="4495532" cy="870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77 142 900 000 000 000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69" y="5887098"/>
                <a:ext cx="4495532" cy="8703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53446" y="3552677"/>
                <a:ext cx="1335887" cy="803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446" y="3552677"/>
                <a:ext cx="1335887" cy="8039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12129" y="1014242"/>
            <a:ext cx="11654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Attention! 1 Hz = 1 cycle/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utiliser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30269" y="2856212"/>
                <a:ext cx="441840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  1 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=60 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269" y="2856212"/>
                <a:ext cx="4418403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11945" r="9876" b="11951"/>
          <a:stretch/>
        </p:blipFill>
        <p:spPr>
          <a:xfrm>
            <a:off x="9703637" y="2078711"/>
            <a:ext cx="2232547" cy="2725567"/>
          </a:xfrm>
          <a:prstGeom prst="rect">
            <a:avLst/>
          </a:prstGeom>
          <a:ln>
            <a:solidFill>
              <a:srgbClr val="0033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252854" y="5259044"/>
                <a:ext cx="293914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  3 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=180 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854" y="5259044"/>
                <a:ext cx="2939145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6" y="2312895"/>
            <a:ext cx="12207232" cy="2922494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066814" cy="1325563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relation entre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longueur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d’onde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173506"/>
            <a:ext cx="2958353" cy="150607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617693"/>
            <a:ext cx="3514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longueur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diminue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lorsque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augmente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propriétés’applique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toutes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ondes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48835" y="2367342"/>
            <a:ext cx="1783922" cy="342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19522" y="2401765"/>
            <a:ext cx="204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parcourue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s</a:t>
            </a:r>
            <a:endParaRPr lang="en-US" sz="1700" dirty="0"/>
          </a:p>
        </p:txBody>
      </p:sp>
      <p:sp>
        <p:nvSpPr>
          <p:cNvPr id="9" name="Rectangle 8"/>
          <p:cNvSpPr/>
          <p:nvPr/>
        </p:nvSpPr>
        <p:spPr>
          <a:xfrm>
            <a:off x="6069822" y="3517354"/>
            <a:ext cx="1222940" cy="23000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78894" y="3466365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de repos</a:t>
            </a:r>
            <a:endParaRPr lang="en-US" sz="1700" dirty="0"/>
          </a:p>
        </p:txBody>
      </p:sp>
      <p:sp>
        <p:nvSpPr>
          <p:cNvPr id="11" name="Rectangle 10"/>
          <p:cNvSpPr/>
          <p:nvPr/>
        </p:nvSpPr>
        <p:spPr>
          <a:xfrm>
            <a:off x="5475180" y="4679576"/>
            <a:ext cx="847083" cy="4197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88353" y="4927611"/>
            <a:ext cx="802204" cy="22780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94819" y="4763158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longueur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d’onde</a:t>
            </a:r>
            <a:endParaRPr lang="en-US" sz="1700" dirty="0"/>
          </a:p>
        </p:txBody>
      </p:sp>
      <p:sp>
        <p:nvSpPr>
          <p:cNvPr id="14" name="Rectangle 13"/>
          <p:cNvSpPr/>
          <p:nvPr/>
        </p:nvSpPr>
        <p:spPr>
          <a:xfrm>
            <a:off x="9588389" y="2446593"/>
            <a:ext cx="1783922" cy="342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59076" y="2401765"/>
            <a:ext cx="204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parcourue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s</a:t>
            </a:r>
            <a:endParaRPr lang="en-US" sz="1700" dirty="0"/>
          </a:p>
        </p:txBody>
      </p:sp>
      <p:sp>
        <p:nvSpPr>
          <p:cNvPr id="16" name="Rectangle 15"/>
          <p:cNvSpPr/>
          <p:nvPr/>
        </p:nvSpPr>
        <p:spPr>
          <a:xfrm>
            <a:off x="9333227" y="4718348"/>
            <a:ext cx="918503" cy="4370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23264" y="4683004"/>
            <a:ext cx="918503" cy="4370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86382" y="4718348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longueur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d’onde</a:t>
            </a:r>
            <a:endParaRPr lang="en-US" sz="1700" dirty="0"/>
          </a:p>
        </p:txBody>
      </p:sp>
      <p:sp>
        <p:nvSpPr>
          <p:cNvPr id="19" name="TextBox 18"/>
          <p:cNvSpPr txBox="1"/>
          <p:nvPr/>
        </p:nvSpPr>
        <p:spPr>
          <a:xfrm>
            <a:off x="10692999" y="4718348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longueur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d’onde</a:t>
            </a:r>
            <a:endParaRPr lang="en-US" sz="17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270208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71906" y="5275022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Longueur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d’onde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-7616" y="6134266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71906" y="6134266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Longueur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d’onde</a:t>
            </a:r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>
            <a:off x="1958783" y="5323953"/>
            <a:ext cx="604660" cy="487636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5767492" y="6231405"/>
            <a:ext cx="604660" cy="487636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flipV="1">
            <a:off x="5767492" y="5326011"/>
            <a:ext cx="604660" cy="48763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flipV="1">
            <a:off x="1958783" y="6231405"/>
            <a:ext cx="604660" cy="48763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/>
          <p:cNvSpPr/>
          <p:nvPr/>
        </p:nvSpPr>
        <p:spPr>
          <a:xfrm>
            <a:off x="6490557" y="5286378"/>
            <a:ext cx="602970" cy="1571622"/>
          </a:xfrm>
          <a:prstGeom prst="righ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62517" y="5310098"/>
            <a:ext cx="4205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 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proportionnalité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 animBg="1"/>
      <p:bldP spid="7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521"/>
            <a:ext cx="10515600" cy="837892"/>
          </a:xfrm>
        </p:spPr>
        <p:txBody>
          <a:bodyPr/>
          <a:lstStyle/>
          <a:p>
            <a:pPr algn="ctr"/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16256" y="2875505"/>
            <a:ext cx="1475807" cy="42856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01598" y="6390641"/>
            <a:ext cx="1180131" cy="41549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http://etc.usf.edu/clipart/76000/76056/76056_curve_10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70" y="3492667"/>
            <a:ext cx="9753600" cy="242178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009070" y="4715410"/>
            <a:ext cx="1016472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01598" y="6390641"/>
            <a:ext cx="11801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creux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5486" y="2888572"/>
            <a:ext cx="19859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L’amplitude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493314" y="3554797"/>
            <a:ext cx="0" cy="1137682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892063" y="4715410"/>
            <a:ext cx="0" cy="1137682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</p:cNvCxnSpPr>
          <p:nvPr/>
        </p:nvCxnSpPr>
        <p:spPr>
          <a:xfrm>
            <a:off x="6154160" y="3304071"/>
            <a:ext cx="2339154" cy="85178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2"/>
          </p:cNvCxnSpPr>
          <p:nvPr/>
        </p:nvCxnSpPr>
        <p:spPr>
          <a:xfrm>
            <a:off x="6154160" y="3304071"/>
            <a:ext cx="707037" cy="189583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911263" y="6177212"/>
            <a:ext cx="3222141" cy="0"/>
          </a:xfrm>
          <a:prstGeom prst="straightConnector1">
            <a:avLst/>
          </a:prstGeom>
          <a:ln w="19050" cap="flat">
            <a:solidFill>
              <a:srgbClr val="FF0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493314" y="3388098"/>
            <a:ext cx="3222141" cy="0"/>
          </a:xfrm>
          <a:prstGeom prst="straightConnector1">
            <a:avLst/>
          </a:prstGeom>
          <a:ln w="19050" cap="flat">
            <a:solidFill>
              <a:srgbClr val="FF0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91460" y="4717270"/>
            <a:ext cx="3222141" cy="0"/>
          </a:xfrm>
          <a:prstGeom prst="straightConnector1">
            <a:avLst/>
          </a:prstGeom>
          <a:ln w="19050" cap="flat">
            <a:solidFill>
              <a:srgbClr val="FF0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9727752" y="6177212"/>
            <a:ext cx="897515" cy="39365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0625267" y="4713551"/>
            <a:ext cx="16885" cy="1857319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0662004" y="3427182"/>
            <a:ext cx="872490" cy="317140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926" y="4472545"/>
            <a:ext cx="2634872" cy="49144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4498107"/>
            <a:ext cx="24801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position de repos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382982" y="4585302"/>
            <a:ext cx="208066" cy="23651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82166" y="3138914"/>
            <a:ext cx="1247883" cy="43881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03431" y="3147721"/>
            <a:ext cx="12266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crête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stCxn id="12" idx="3"/>
          </p:cNvCxnSpPr>
          <p:nvPr/>
        </p:nvCxnSpPr>
        <p:spPr>
          <a:xfrm>
            <a:off x="3930049" y="3355470"/>
            <a:ext cx="1257261" cy="160897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318961" y="6243741"/>
            <a:ext cx="408111" cy="5316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340578" y="6243741"/>
            <a:ext cx="36420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>
            <a:stCxn id="13" idx="0"/>
          </p:cNvCxnSpPr>
          <p:nvPr/>
        </p:nvCxnSpPr>
        <p:spPr>
          <a:xfrm flipV="1">
            <a:off x="3391664" y="5914455"/>
            <a:ext cx="189154" cy="476186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0536" y="699876"/>
                <a:ext cx="12050928" cy="2349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fr-C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ondes transmettent de l’énergie à travers la matière l’espace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fr-C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ondes </a:t>
                </a:r>
                <a:r>
                  <a:rPr lang="fr-CA" sz="32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transversales versus</a:t>
                </a:r>
                <a:r>
                  <a:rPr lang="fr-C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les </a:t>
                </a:r>
                <a:r>
                  <a:rPr lang="fr-CA" sz="32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ondes de compression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fr-CA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ondes sont aussi mesurées en </a:t>
                </a:r>
                <a:r>
                  <a:rPr lang="fr-CA" sz="3200" u="sng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fréquence</a:t>
                </a:r>
                <a:r>
                  <a:rPr lang="fr-CA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CA" sz="3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en unités de Hertz, Hz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𝑦𝑐𝑙𝑒𝑠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𝑡𝑒𝑚𝑝𝑠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6" y="699876"/>
                <a:ext cx="12050928" cy="2349682"/>
              </a:xfrm>
              <a:prstGeom prst="rect">
                <a:avLst/>
              </a:prstGeom>
              <a:blipFill rotWithShape="0">
                <a:blip r:embed="rId3"/>
                <a:stretch>
                  <a:fillRect l="-1164" t="-3636" r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6892063" y="3019245"/>
            <a:ext cx="95333" cy="128476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06659" y="2926239"/>
            <a:ext cx="1794295" cy="35602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987396" y="2928991"/>
            <a:ext cx="1832823" cy="35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esurée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mètres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10736660" y="6451681"/>
            <a:ext cx="95333" cy="128476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834872" y="6197585"/>
            <a:ext cx="1139040" cy="64386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0815609" y="6200338"/>
            <a:ext cx="11583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esurée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mètres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8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/>
      <p:bldP spid="16" grpId="0"/>
      <p:bldP spid="7" grpId="0" animBg="1"/>
      <p:bldP spid="15" grpId="0"/>
      <p:bldP spid="32" grpId="0" animBg="1"/>
      <p:bldP spid="9" grpId="0" animBg="1"/>
      <p:bldP spid="12" grpId="0"/>
      <p:bldP spid="4" grpId="0" animBg="1"/>
      <p:bldP spid="31" grpId="0"/>
      <p:bldP spid="3" grpId="0" animBg="1"/>
      <p:bldP spid="30" grpId="0" animBg="1"/>
      <p:bldP spid="33" grpId="0"/>
      <p:bldP spid="35" grpId="0" animBg="1"/>
      <p:bldP spid="37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ansunsportsblogs.com/wp-content/uploads/2013/10/183200942-e1381100574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14" y="1680268"/>
            <a:ext cx="5092064" cy="25460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dailymail.co.uk/i/pix/2014/01/09/article-2536466-1A83BB0200000578-918_634x8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15" y="1680966"/>
            <a:ext cx="2132539" cy="27346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185454">
            <a:off x="4818580" y="2722683"/>
            <a:ext cx="3302871" cy="105484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215" y="107927"/>
            <a:ext cx="10515600" cy="109728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lien entre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choses?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thumb/a/a3/Kelly_Slater_%286020584199%29.jpg/1280px-Kelly_Slater_%286020584199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891" y="1680966"/>
            <a:ext cx="3084407" cy="206055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46459" y="3702918"/>
            <a:ext cx="136127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Faire le surf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8507" y="4226300"/>
            <a:ext cx="232627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entraineur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198930">
            <a:off x="4878073" y="2720213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ondes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2368" y="4394013"/>
            <a:ext cx="144783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couleurs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chemistry.umeche.maine.edu/%7Eamar/fall2007/light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" t="17152" r="5008" b="6748"/>
          <a:stretch/>
        </p:blipFill>
        <p:spPr bwMode="auto">
          <a:xfrm>
            <a:off x="69112" y="5038355"/>
            <a:ext cx="12053777" cy="16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77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Discutons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fr-C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Quelles </a:t>
            </a:r>
            <a:r>
              <a:rPr lang="fr-C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sont d’autres situations où on rencontre les ondes</a:t>
            </a:r>
            <a:r>
              <a:rPr lang="fr-C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C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Est-ce qu’il y a de </a:t>
            </a:r>
            <a:r>
              <a:rPr lang="fr-C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différents </a:t>
            </a:r>
            <a:r>
              <a:rPr lang="fr-C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fr-C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d’ondes?</a:t>
            </a: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r-C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Que </a:t>
            </a:r>
            <a:r>
              <a:rPr lang="fr-C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sont les caractéristiques d’une onde</a:t>
            </a:r>
            <a:r>
              <a:rPr lang="fr-C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C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fr-CA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peut-on décrire ou comparer les ondes</a:t>
            </a:r>
            <a:r>
              <a:rPr lang="fr-C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60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0"/>
            <a:ext cx="10515600" cy="751114"/>
          </a:xfrm>
        </p:spPr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fr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éfinition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51"/>
          <a:stretch/>
        </p:blipFill>
        <p:spPr>
          <a:xfrm>
            <a:off x="2285779" y="2157543"/>
            <a:ext cx="7551062" cy="4667206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-1" y="881745"/>
            <a:ext cx="12192000" cy="130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transfert d’énergie à travers la matière ou à travers le vide sans causer 	un déplacement permanent.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21383" y="2247350"/>
            <a:ext cx="1943100" cy="448759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66048" y="2247349"/>
            <a:ext cx="21707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canard et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l’entoure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n’avancent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pas. 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montent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descendent au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rythme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vagues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passent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66047" y="4443716"/>
            <a:ext cx="21707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crête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arrive et le canard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66047" y="5738748"/>
            <a:ext cx="21707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creux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arrive et le canard descend.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5437414" y="-9144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93342" y="6531272"/>
            <a:ext cx="3883989" cy="24579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6728" y="6455015"/>
            <a:ext cx="47026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4.2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vague se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gauche à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droite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75353" y="2580923"/>
            <a:ext cx="415126" cy="2187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35335" y="2556858"/>
            <a:ext cx="601249" cy="2428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47963" y="2466314"/>
            <a:ext cx="6149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crête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62907" y="2501310"/>
            <a:ext cx="69044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6/Wave_in_a_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685925"/>
            <a:ext cx="10877550" cy="517207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816429"/>
            <a:ext cx="12192000" cy="56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Les ondes transversales</a:t>
            </a:r>
          </a:p>
        </p:txBody>
      </p:sp>
      <p:sp>
        <p:nvSpPr>
          <p:cNvPr id="5" name="Up Arrow 4"/>
          <p:cNvSpPr/>
          <p:nvPr/>
        </p:nvSpPr>
        <p:spPr>
          <a:xfrm>
            <a:off x="1869245" y="4218504"/>
            <a:ext cx="381965" cy="75235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649098" y="4218504"/>
            <a:ext cx="381965" cy="75235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7428951" y="4218504"/>
            <a:ext cx="381965" cy="75235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flipV="1">
            <a:off x="3240845" y="5123258"/>
            <a:ext cx="381965" cy="75235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flipV="1">
            <a:off x="6052885" y="5123258"/>
            <a:ext cx="381965" cy="75235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85134" y="1807340"/>
            <a:ext cx="6880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est transmise à 90° de la direction de </a:t>
            </a:r>
            <a:r>
              <a:rPr lang="fr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l’onde.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46957"/>
            <a:ext cx="12050486" cy="669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y a 2 types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d’onde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travers 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 flipV="1">
            <a:off x="8793830" y="5123258"/>
            <a:ext cx="381965" cy="75235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 animBg="1"/>
      <p:bldP spid="9" grpId="0" animBg="1"/>
      <p:bldP spid="10" grpId="0" animBg="1"/>
      <p:bldP spid="11" grpId="0" animBg="1"/>
      <p:bldP spid="7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957"/>
            <a:ext cx="12050486" cy="6694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y a 2 types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d’onde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travers 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005146"/>
            <a:ext cx="12192000" cy="56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Les ondes de compression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" y="2734194"/>
            <a:ext cx="4207484" cy="264395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96595" y="4405083"/>
            <a:ext cx="2722053" cy="87429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056169"/>
            <a:ext cx="318289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4.8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compression se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horizontalement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long du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ressort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alors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les spires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avancent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reculent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/>
          </a:p>
        </p:txBody>
      </p:sp>
      <p:pic>
        <p:nvPicPr>
          <p:cNvPr id="2050" name="Picture 2" descr="http://fblt.cz/wp-content/uploads/2013/12/Kapitola-13-02-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3" b="50940"/>
          <a:stretch/>
        </p:blipFill>
        <p:spPr bwMode="auto">
          <a:xfrm>
            <a:off x="4810853" y="2310275"/>
            <a:ext cx="6644547" cy="171308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fblt.cz/wp-content/uploads/2013/12/Kapitola-13-02-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 t="49537"/>
          <a:stretch/>
        </p:blipFill>
        <p:spPr bwMode="auto">
          <a:xfrm>
            <a:off x="4813300" y="4023360"/>
            <a:ext cx="6644715" cy="176207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740513" y="2063261"/>
            <a:ext cx="0" cy="3808146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36123" y="5861538"/>
            <a:ext cx="7237046" cy="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4404307" y="2892102"/>
            <a:ext cx="406543" cy="2338617"/>
          </a:xfrm>
          <a:prstGeom prst="rect">
            <a:avLst/>
          </a:prstGeom>
        </p:spPr>
        <p:txBody>
          <a:bodyPr vert="vert270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Densité de particules</a:t>
            </a:r>
            <a:endParaRPr lang="fr-CA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7983" y="5838995"/>
            <a:ext cx="34435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parcourue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l’onde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31492" y="4248900"/>
            <a:ext cx="1209897" cy="12384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http://fblt.cz/wp-content/uploads/2013/12/Kapitola-13-02-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56905" r="80406" b="8907"/>
          <a:stretch/>
        </p:blipFill>
        <p:spPr bwMode="auto">
          <a:xfrm>
            <a:off x="5076720" y="4302457"/>
            <a:ext cx="1118577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321152" y="2509380"/>
            <a:ext cx="1083448" cy="143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http://fblt.cz/wp-content/uploads/2013/12/Kapitola-13-02-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3" t="55583" r="4453" b="4045"/>
          <a:stretch/>
        </p:blipFill>
        <p:spPr bwMode="auto">
          <a:xfrm>
            <a:off x="10337802" y="2541662"/>
            <a:ext cx="825500" cy="140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938180" y="1641119"/>
            <a:ext cx="6389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ondes sonores sont des ondes de compression.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9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5" grpId="0"/>
      <p:bldP spid="13" grpId="0"/>
      <p:bldP spid="14" grpId="0" animBg="1"/>
      <p:bldP spid="19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Rectangle 2077"/>
          <p:cNvSpPr/>
          <p:nvPr/>
        </p:nvSpPr>
        <p:spPr>
          <a:xfrm>
            <a:off x="9723409" y="6069885"/>
            <a:ext cx="408111" cy="5316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39457" y="5279142"/>
            <a:ext cx="3158456" cy="56632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09674" y="1583776"/>
            <a:ext cx="1985223" cy="55167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6102" y="6258715"/>
            <a:ext cx="3221665" cy="5316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07720" y="5455635"/>
            <a:ext cx="1558440" cy="61425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88288" y="1320263"/>
            <a:ext cx="1679945" cy="5617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etc.usf.edu/clipart/76000/76056/76056_curve_10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488" y="2200939"/>
            <a:ext cx="9753600" cy="242178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02488" y="3423682"/>
            <a:ext cx="1016472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09553" y="1329070"/>
            <a:ext cx="165660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crête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7720" y="5455635"/>
            <a:ext cx="155844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creux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>
            <a:off x="2828261" y="1881963"/>
            <a:ext cx="1679944" cy="31897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0279" y="6264643"/>
            <a:ext cx="320792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position de repos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08904" y="1596844"/>
            <a:ext cx="198599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L’amplitude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50655" y="5306860"/>
            <a:ext cx="32095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longueur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d’onde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stCxn id="16" idx="0"/>
          </p:cNvCxnSpPr>
          <p:nvPr/>
        </p:nvCxnSpPr>
        <p:spPr>
          <a:xfrm flipV="1">
            <a:off x="1926935" y="3423682"/>
            <a:ext cx="52833" cy="2835033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786732" y="2263069"/>
            <a:ext cx="0" cy="1137682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185481" y="3423682"/>
            <a:ext cx="0" cy="1137682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Arrow Connector 2047"/>
          <p:cNvCxnSpPr>
            <a:stCxn id="17" idx="2"/>
          </p:cNvCxnSpPr>
          <p:nvPr/>
        </p:nvCxnSpPr>
        <p:spPr>
          <a:xfrm>
            <a:off x="5702286" y="2135453"/>
            <a:ext cx="2084446" cy="72867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Straight Arrow Connector 2052"/>
          <p:cNvCxnSpPr>
            <a:stCxn id="17" idx="2"/>
          </p:cNvCxnSpPr>
          <p:nvPr/>
        </p:nvCxnSpPr>
        <p:spPr>
          <a:xfrm>
            <a:off x="5702286" y="2135453"/>
            <a:ext cx="452329" cy="177272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Arrow Connector 2060"/>
          <p:cNvCxnSpPr/>
          <p:nvPr/>
        </p:nvCxnSpPr>
        <p:spPr>
          <a:xfrm>
            <a:off x="6204681" y="4885484"/>
            <a:ext cx="3222141" cy="0"/>
          </a:xfrm>
          <a:prstGeom prst="straightConnector1">
            <a:avLst/>
          </a:prstGeom>
          <a:ln w="19050" cap="flat">
            <a:solidFill>
              <a:srgbClr val="FF0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786732" y="2096370"/>
            <a:ext cx="3222141" cy="0"/>
          </a:xfrm>
          <a:prstGeom prst="straightConnector1">
            <a:avLst/>
          </a:prstGeom>
          <a:ln w="19050" cap="flat">
            <a:solidFill>
              <a:srgbClr val="FF0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984878" y="3425542"/>
            <a:ext cx="3222141" cy="0"/>
          </a:xfrm>
          <a:prstGeom prst="straightConnector1">
            <a:avLst/>
          </a:prstGeom>
          <a:ln w="19050" cap="flat">
            <a:solidFill>
              <a:srgbClr val="FF0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Arrow Connector 2064"/>
          <p:cNvCxnSpPr>
            <a:stCxn id="21" idx="0"/>
          </p:cNvCxnSpPr>
          <p:nvPr/>
        </p:nvCxnSpPr>
        <p:spPr>
          <a:xfrm flipH="1" flipV="1">
            <a:off x="9021170" y="4885484"/>
            <a:ext cx="897515" cy="39365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Straight Arrow Connector 2068"/>
          <p:cNvCxnSpPr>
            <a:stCxn id="21" idx="0"/>
          </p:cNvCxnSpPr>
          <p:nvPr/>
        </p:nvCxnSpPr>
        <p:spPr>
          <a:xfrm flipV="1">
            <a:off x="9918685" y="3421823"/>
            <a:ext cx="16885" cy="1857319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Straight Arrow Connector 2070"/>
          <p:cNvCxnSpPr>
            <a:stCxn id="28" idx="0"/>
          </p:cNvCxnSpPr>
          <p:nvPr/>
        </p:nvCxnSpPr>
        <p:spPr>
          <a:xfrm flipV="1">
            <a:off x="9955422" y="2135454"/>
            <a:ext cx="872490" cy="317140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4" name="Straight Arrow Connector 2073"/>
          <p:cNvCxnSpPr/>
          <p:nvPr/>
        </p:nvCxnSpPr>
        <p:spPr>
          <a:xfrm flipV="1">
            <a:off x="2921698" y="4622726"/>
            <a:ext cx="5986" cy="832909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6" name="Down Arrow 2075"/>
          <p:cNvSpPr/>
          <p:nvPr/>
        </p:nvSpPr>
        <p:spPr>
          <a:xfrm>
            <a:off x="9710715" y="5845469"/>
            <a:ext cx="432824" cy="22441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TextBox 2076"/>
          <p:cNvSpPr txBox="1"/>
          <p:nvPr/>
        </p:nvSpPr>
        <p:spPr>
          <a:xfrm>
            <a:off x="9745026" y="6069885"/>
            <a:ext cx="36420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2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" grpId="0" animBg="1"/>
      <p:bldP spid="21" grpId="0" animBg="1"/>
      <p:bldP spid="17" grpId="0" animBg="1"/>
      <p:bldP spid="16" grpId="0" animBg="1"/>
      <p:bldP spid="13" grpId="0" animBg="1"/>
      <p:bldP spid="12" grpId="0" animBg="1"/>
      <p:bldP spid="10" grpId="0"/>
      <p:bldP spid="11" grpId="0"/>
      <p:bldP spid="18" grpId="0"/>
      <p:bldP spid="20" grpId="0"/>
      <p:bldP spid="28" grpId="0"/>
      <p:bldP spid="2076" grpId="0" animBg="1"/>
      <p:bldP spid="20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679968" y="5085750"/>
            <a:ext cx="254866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Hertz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l’unité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Hz = 1 cycle/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etc.usf.edu/clipart/76000/76056/76056_curve_10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2382" y="2388128"/>
            <a:ext cx="9753600" cy="242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11218" y="1698402"/>
            <a:ext cx="0" cy="401116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Rectangle 2057"/>
          <p:cNvSpPr/>
          <p:nvPr/>
        </p:nvSpPr>
        <p:spPr>
          <a:xfrm>
            <a:off x="2540000" y="5199192"/>
            <a:ext cx="7126514" cy="56710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828446" y="1565504"/>
            <a:ext cx="2340865" cy="26044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436141" y="1551095"/>
            <a:ext cx="2270173" cy="33966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68" y="65316"/>
            <a:ext cx="10515600" cy="96394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145020" y="6098847"/>
            <a:ext cx="9901960" cy="7315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27569" y="12268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966" y="881954"/>
            <a:ext cx="11430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9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qu’un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movement,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oscillation, se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répète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pendant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donnée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0009" y="1503365"/>
            <a:ext cx="227017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longueur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d’onde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36141" y="1506041"/>
            <a:ext cx="227017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endant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65480" y="881954"/>
            <a:ext cx="3032286" cy="38472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10258625" y="1267867"/>
            <a:ext cx="810491" cy="28442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13225" y="881954"/>
            <a:ext cx="1558637" cy="38472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6523254" y="1267885"/>
            <a:ext cx="810491" cy="28442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866973" y="3198466"/>
            <a:ext cx="84081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determiner la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Combien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longueurs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d’ondes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passent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point fixe par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51192" y="5217303"/>
            <a:ext cx="712406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# de </a:t>
            </a:r>
            <a:r>
              <a:rPr lang="el-G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____  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0" name="Straight Arrow Connector 2049"/>
          <p:cNvCxnSpPr/>
          <p:nvPr/>
        </p:nvCxnSpPr>
        <p:spPr>
          <a:xfrm>
            <a:off x="6036896" y="2381377"/>
            <a:ext cx="3285041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866973" y="2381377"/>
            <a:ext cx="3169923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Box 2051"/>
          <p:cNvSpPr txBox="1"/>
          <p:nvPr/>
        </p:nvSpPr>
        <p:spPr>
          <a:xfrm>
            <a:off x="8579994" y="5212595"/>
            <a:ext cx="37382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55" name="TextBox 2054"/>
          <p:cNvSpPr txBox="1"/>
          <p:nvPr/>
        </p:nvSpPr>
        <p:spPr>
          <a:xfrm>
            <a:off x="8840021" y="5212594"/>
            <a:ext cx="61908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58852" y="5129614"/>
            <a:ext cx="611441" cy="71270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737959" y="5095126"/>
            <a:ext cx="2432685" cy="95074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>
            <a:stCxn id="4" idx="0"/>
            <a:endCxn id="25" idx="0"/>
          </p:cNvCxnSpPr>
          <p:nvPr/>
        </p:nvCxnSpPr>
        <p:spPr>
          <a:xfrm rot="5400000" flipH="1" flipV="1">
            <a:off x="10037505" y="4212818"/>
            <a:ext cx="43864" cy="1789728"/>
          </a:xfrm>
          <a:prstGeom prst="curvedConnector3">
            <a:avLst>
              <a:gd name="adj1" fmla="val 621156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6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53255 0.0016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2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58" grpId="0" animBg="1"/>
      <p:bldP spid="42" grpId="0" animBg="1"/>
      <p:bldP spid="23" grpId="0" animBg="1"/>
      <p:bldP spid="3" grpId="0" animBg="1"/>
      <p:bldP spid="9" grpId="0"/>
      <p:bldP spid="14" grpId="0"/>
      <p:bldP spid="19" grpId="0"/>
      <p:bldP spid="22" grpId="0" animBg="1"/>
      <p:bldP spid="24" grpId="0" animBg="1"/>
      <p:bldP spid="26" grpId="0" animBg="1"/>
      <p:bldP spid="43" grpId="0" animBg="1"/>
      <p:bldP spid="29" grpId="0"/>
      <p:bldP spid="29" grpId="1"/>
      <p:bldP spid="31" grpId="0"/>
      <p:bldP spid="2052" grpId="0"/>
      <p:bldP spid="2055" grpId="0"/>
      <p:bldP spid="4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066814" cy="789920"/>
          </a:xfrm>
        </p:spPr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Calculer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2129" y="1014242"/>
                <a:ext cx="1165468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fréquence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de 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n’importe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événement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qui se 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répète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9" y="1014242"/>
                <a:ext cx="11654685" cy="507831"/>
              </a:xfrm>
              <a:prstGeom prst="rect">
                <a:avLst/>
              </a:prstGeom>
              <a:blipFill rotWithShape="0">
                <a:blip r:embed="rId2"/>
                <a:stretch>
                  <a:fillRect l="-994" t="-10714" b="-29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12129" y="3786328"/>
            <a:ext cx="11923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propogation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événement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se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répète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le passage des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crêtes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creux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utilisée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mesurer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prstClr val="black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72" y="1656542"/>
            <a:ext cx="2236142" cy="168049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412129" y="1604777"/>
            <a:ext cx="9613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lvl="0"/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carousel fait 10 tours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secondes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2129" y="4706154"/>
            <a:ext cx="112682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pPr lvl="0"/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son, 3282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crêtes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passent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point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secondes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fréquence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2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957846" y="5777171"/>
                <a:ext cx="1335887" cy="801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846" y="5777171"/>
                <a:ext cx="1335887" cy="801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452102" y="5923781"/>
                <a:ext cx="137857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=55 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02" y="5923781"/>
                <a:ext cx="1378572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16215" y="5670537"/>
                <a:ext cx="1315077" cy="873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3282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60 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215" y="5670537"/>
                <a:ext cx="1315077" cy="8730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2361730" y="2468397"/>
            <a:ext cx="2705319" cy="104961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314622" y="2515733"/>
                <a:ext cx="2799535" cy="95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𝑐𝑦𝑐𝑙𝑒𝑠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𝑡𝑒𝑚𝑝𝑠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622" y="2515733"/>
                <a:ext cx="2799535" cy="9549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764528" y="2533414"/>
                <a:ext cx="1335887" cy="87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528" y="2533414"/>
                <a:ext cx="1335887" cy="8728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254445" y="2753392"/>
                <a:ext cx="1335887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=0,1 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445" y="2753392"/>
                <a:ext cx="1335887" cy="507831"/>
              </a:xfrm>
              <a:prstGeom prst="rect">
                <a:avLst/>
              </a:prstGeom>
              <a:blipFill rotWithShape="0">
                <a:blip r:embed="rId9"/>
                <a:stretch>
                  <a:fillRect r="-3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758988" y="2605339"/>
                <a:ext cx="1335887" cy="803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988" y="2605339"/>
                <a:ext cx="1335887" cy="80393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13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22813</TotalTime>
  <Words>622</Words>
  <Application>Microsoft Office PowerPoint</Application>
  <PresentationFormat>Widescreen</PresentationFormat>
  <Paragraphs>107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L’optique 1</vt:lpstr>
      <vt:lpstr>Quel est le lien entre ces choses?</vt:lpstr>
      <vt:lpstr>Discutons les ondes</vt:lpstr>
      <vt:lpstr>Une définition d’une onde</vt:lpstr>
      <vt:lpstr>PowerPoint Presentation</vt:lpstr>
      <vt:lpstr>Il y a 2 types d’onde qui se propagent à travers la matière</vt:lpstr>
      <vt:lpstr>Les caractéristiques d’une onde</vt:lpstr>
      <vt:lpstr>La mesure des ondes, la fréquence</vt:lpstr>
      <vt:lpstr>Calculer la fréquence</vt:lpstr>
      <vt:lpstr>Calculer la fréquence</vt:lpstr>
      <vt:lpstr>La relation entre la longueur d’onde et la fréquence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L’optique 1</dc:title>
  <dc:creator>Jeff O'Keefe</dc:creator>
  <cp:lastModifiedBy>Jeff O'Keefe</cp:lastModifiedBy>
  <cp:revision>83</cp:revision>
  <dcterms:created xsi:type="dcterms:W3CDTF">2015-07-16T00:37:51Z</dcterms:created>
  <dcterms:modified xsi:type="dcterms:W3CDTF">2018-09-01T20:04:37Z</dcterms:modified>
</cp:coreProperties>
</file>